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2.svg" ContentType="image/svg+xml"/>
  <Override PartName="/ppt/media/image14.svg" ContentType="image/svg+xml"/>
  <Override PartName="/ppt/media/image21.svg" ContentType="image/svg+xml"/>
  <Override PartName="/ppt/media/image25.svg" ContentType="image/svg+xml"/>
  <Override PartName="/ppt/media/image30.svg" ContentType="image/svg+xml"/>
  <Override PartName="/ppt/media/image4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284" r:id="rId3"/>
    <p:sldId id="257" r:id="rId4"/>
    <p:sldId id="282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68" r:id="rId16"/>
    <p:sldId id="277" r:id="rId17"/>
    <p:sldId id="270" r:id="rId18"/>
    <p:sldId id="271" r:id="rId19"/>
    <p:sldId id="278" r:id="rId20"/>
    <p:sldId id="280" r:id="rId21"/>
    <p:sldId id="281" r:id="rId22"/>
    <p:sldId id="285" r:id="rId23"/>
  </p:sldIdLst>
  <p:sldSz cx="18288000" cy="10287000"/>
  <p:notesSz cx="6858000" cy="9144000"/>
  <p:embeddedFontLst>
    <p:embeddedFont>
      <p:font typeface="华文行楷" panose="02010800040101010101" pitchFamily="2" charset="-122"/>
      <p:regular r:id="rId27"/>
    </p:embeddedFont>
    <p:embeddedFont>
      <p:font typeface="华文中宋" panose="02010600040101010101" pitchFamily="2" charset="-122"/>
      <p:regular r:id="rId28"/>
    </p:embeddedFont>
    <p:embeddedFont>
      <p:font typeface="字由点字小隶书" panose="00020600040101010101" charset="-122"/>
      <p:regular r:id="rId29"/>
    </p:embeddedFont>
    <p:embeddedFont>
      <p:font typeface="隶书" panose="02010509060101010101" pitchFamily="49" charset="-122"/>
      <p:regular r:id="rId30"/>
    </p:embeddedFont>
    <p:embeddedFont>
      <p:font typeface="Calibri" panose="020F0502020204030204"/>
      <p:regular r:id="rId31"/>
      <p:bold r:id="rId32"/>
      <p:italic r:id="rId33"/>
      <p:boldItalic r:id="rId34"/>
    </p:embeddedFont>
    <p:embeddedFont>
      <p:font typeface="等线" panose="02010600030101010101" charset="-122"/>
      <p:regular r:id="rId35"/>
    </p:embeddedFont>
    <p:embeddedFont>
      <p:font typeface="楷体" panose="02010609060101010101" pitchFamily="49" charset="-122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lErd0px2LCITWqvTi8Sftg==" hashData="pU3GxA0SsfZADy+zVXfPKvNb2nE="/>
  <p:extLst>
    <p:ext uri="{EFAFB233-063F-42B5-8137-9DF3F51BA10A}">
      <p15:sldGuideLst xmlns:p15="http://schemas.microsoft.com/office/powerpoint/2012/main">
        <p15:guide id="1" orient="horz" pos="3288" userDrawn="1">
          <p15:clr>
            <a:srgbClr val="A4A3A4"/>
          </p15:clr>
        </p15:guide>
        <p15:guide id="2" pos="5760" userDrawn="1">
          <p15:clr>
            <a:srgbClr val="A4A3A4"/>
          </p15:clr>
        </p15:guide>
        <p15:guide id="3" orient="horz" pos="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3926"/>
    <a:srgbClr val="7C5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706" autoAdjust="0"/>
  </p:normalViewPr>
  <p:slideViewPr>
    <p:cSldViewPr showGuides="1">
      <p:cViewPr varScale="1">
        <p:scale>
          <a:sx n="32" d="100"/>
          <a:sy n="32" d="100"/>
        </p:scale>
        <p:origin x="600" y="51"/>
      </p:cViewPr>
      <p:guideLst>
        <p:guide orient="horz" pos="3288"/>
        <p:guide pos="5760"/>
        <p:guide orient="horz" pos="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6" Type="http://schemas.openxmlformats.org/officeDocument/2006/relationships/font" Target="fonts/font10.fntdata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26B92-B48C-4A2A-B48A-F73D6E9F74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ED62AA-325B-490F-A365-AB065503799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D62AA-325B-490F-A365-AB06550379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自然资源部 官网下载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D62AA-325B-490F-A365-AB06550379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http://www.qstheory.cn/yaowen/2024-09/13/c_1130201877.htm  </a:t>
            </a:r>
            <a:r>
              <a:rPr lang="zh-CN" altLang="en-US" dirty="0"/>
              <a:t>求是网 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新华社记者 王晔 摄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D62AA-325B-490F-A365-AB06550379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https://www.news.cn/politics/leaders/20240911/3d7b99671e7d4ac38493044f7aca3f06/c.html 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新华社记者 邹竞一 摄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D62AA-325B-490F-A365-AB06550379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https://news.cnr.cn/native/gd/sz/20240914/t20240914_526903251.shtml  </a:t>
            </a:r>
            <a:r>
              <a:rPr lang="zh-CN" altLang="en-US" dirty="0"/>
              <a:t>新华社记者摄（未说明名字）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D62AA-325B-490F-A365-AB06550379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https://china.huanqiu.com/article/4KsoppCHJnd </a:t>
            </a:r>
            <a:r>
              <a:rPr lang="zh-CN" altLang="en-US" dirty="0"/>
              <a:t>环球网  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新华社记者 鞠鹏 摄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D62AA-325B-490F-A365-AB06550379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国家博物馆和殷墟博物馆官网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D62AA-325B-490F-A365-AB06550379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D62AA-325B-490F-A365-AB06550379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D62AA-325B-490F-A365-AB06550379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口：新华社</a:t>
            </a:r>
            <a:r>
              <a:rPr lang="en-US" altLang="zh-CN" dirty="0"/>
              <a:t>http://www.news.cn/2022-10/30/c_1129088349.htm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D62AA-325B-490F-A365-AB06550379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自然资源部 官网下载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D62AA-325B-490F-A365-AB06550379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自然资源部 官网下载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D62AA-325B-490F-A365-AB06550379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6" Type="http://schemas.openxmlformats.org/officeDocument/2006/relationships/slideLayout" Target="../slideLayouts/slideLayout7.xml"/><Relationship Id="rId15" Type="http://schemas.microsoft.com/office/2007/relationships/hdphoto" Target="../media/image16.wdp"/><Relationship Id="rId14" Type="http://schemas.openxmlformats.org/officeDocument/2006/relationships/image" Target="../media/image15.png"/><Relationship Id="rId13" Type="http://schemas.openxmlformats.org/officeDocument/2006/relationships/image" Target="../media/image14.svg"/><Relationship Id="rId12" Type="http://schemas.openxmlformats.org/officeDocument/2006/relationships/image" Target="../media/image13.png"/><Relationship Id="rId11" Type="http://schemas.openxmlformats.org/officeDocument/2006/relationships/image" Target="../media/image12.svg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1.png"/><Relationship Id="rId3" Type="http://schemas.openxmlformats.org/officeDocument/2006/relationships/image" Target="../media/image28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3.png"/><Relationship Id="rId2" Type="http://schemas.openxmlformats.org/officeDocument/2006/relationships/image" Target="../media/image25.svg"/><Relationship Id="rId1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9.svg"/><Relationship Id="rId7" Type="http://schemas.openxmlformats.org/officeDocument/2006/relationships/image" Target="../media/image44.png"/><Relationship Id="rId6" Type="http://schemas.openxmlformats.org/officeDocument/2006/relationships/image" Target="../media/image7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.svg"/><Relationship Id="rId2" Type="http://schemas.openxmlformats.org/officeDocument/2006/relationships/image" Target="../media/image41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png"/><Relationship Id="rId3" Type="http://schemas.openxmlformats.org/officeDocument/2006/relationships/image" Target="../media/image5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5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5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E8447">
                <a:alpha val="69804"/>
              </a:srgbClr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4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895621"/>
            <a:ext cx="17526000" cy="8495759"/>
          </a:xfrm>
          <a:custGeom>
            <a:avLst/>
            <a:gdLst/>
            <a:ahLst/>
            <a:cxnLst/>
            <a:rect l="l" t="t" r="r" b="b"/>
            <a:pathLst>
              <a:path w="16122068" h="8495759">
                <a:moveTo>
                  <a:pt x="0" y="0"/>
                </a:moveTo>
                <a:lnTo>
                  <a:pt x="16122068" y="0"/>
                </a:lnTo>
                <a:lnTo>
                  <a:pt x="16122068" y="8495758"/>
                </a:lnTo>
                <a:lnTo>
                  <a:pt x="0" y="84957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Freeform 7"/>
          <p:cNvSpPr/>
          <p:nvPr/>
        </p:nvSpPr>
        <p:spPr>
          <a:xfrm>
            <a:off x="6307393" y="1562099"/>
            <a:ext cx="5479140" cy="7470419"/>
          </a:xfrm>
          <a:custGeom>
            <a:avLst/>
            <a:gdLst/>
            <a:ahLst/>
            <a:cxnLst/>
            <a:rect l="l" t="t" r="r" b="b"/>
            <a:pathLst>
              <a:path w="5662445" h="7539887">
                <a:moveTo>
                  <a:pt x="0" y="0"/>
                </a:moveTo>
                <a:lnTo>
                  <a:pt x="5662446" y="0"/>
                </a:lnTo>
                <a:lnTo>
                  <a:pt x="5662446" y="7539887"/>
                </a:lnTo>
                <a:lnTo>
                  <a:pt x="0" y="75398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zh-CN" altLang="en-US" dirty="0"/>
          </a:p>
        </p:txBody>
      </p:sp>
      <p:sp>
        <p:nvSpPr>
          <p:cNvPr id="9" name="Freeform 9"/>
          <p:cNvSpPr/>
          <p:nvPr/>
        </p:nvSpPr>
        <p:spPr>
          <a:xfrm>
            <a:off x="0" y="9784366"/>
            <a:ext cx="2583305" cy="502634"/>
          </a:xfrm>
          <a:custGeom>
            <a:avLst/>
            <a:gdLst/>
            <a:ahLst/>
            <a:cxnLst/>
            <a:rect l="l" t="t" r="r" b="b"/>
            <a:pathLst>
              <a:path w="2583305" h="502634">
                <a:moveTo>
                  <a:pt x="0" y="0"/>
                </a:moveTo>
                <a:lnTo>
                  <a:pt x="2583305" y="0"/>
                </a:lnTo>
                <a:lnTo>
                  <a:pt x="2583305" y="502634"/>
                </a:lnTo>
                <a:lnTo>
                  <a:pt x="0" y="502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10"/>
          <p:cNvSpPr/>
          <p:nvPr/>
        </p:nvSpPr>
        <p:spPr>
          <a:xfrm>
            <a:off x="2583305" y="9784366"/>
            <a:ext cx="2583305" cy="502634"/>
          </a:xfrm>
          <a:custGeom>
            <a:avLst/>
            <a:gdLst/>
            <a:ahLst/>
            <a:cxnLst/>
            <a:rect l="l" t="t" r="r" b="b"/>
            <a:pathLst>
              <a:path w="2583305" h="502634">
                <a:moveTo>
                  <a:pt x="0" y="0"/>
                </a:moveTo>
                <a:lnTo>
                  <a:pt x="2583305" y="0"/>
                </a:lnTo>
                <a:lnTo>
                  <a:pt x="2583305" y="502634"/>
                </a:lnTo>
                <a:lnTo>
                  <a:pt x="0" y="502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>
          <a:xfrm>
            <a:off x="5166610" y="9784366"/>
            <a:ext cx="2583305" cy="502634"/>
          </a:xfrm>
          <a:custGeom>
            <a:avLst/>
            <a:gdLst/>
            <a:ahLst/>
            <a:cxnLst/>
            <a:rect l="l" t="t" r="r" b="b"/>
            <a:pathLst>
              <a:path w="2583305" h="502634">
                <a:moveTo>
                  <a:pt x="0" y="0"/>
                </a:moveTo>
                <a:lnTo>
                  <a:pt x="2583305" y="0"/>
                </a:lnTo>
                <a:lnTo>
                  <a:pt x="2583305" y="502634"/>
                </a:lnTo>
                <a:lnTo>
                  <a:pt x="0" y="502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12"/>
          <p:cNvSpPr/>
          <p:nvPr/>
        </p:nvSpPr>
        <p:spPr>
          <a:xfrm>
            <a:off x="7749915" y="9784366"/>
            <a:ext cx="2583305" cy="502634"/>
          </a:xfrm>
          <a:custGeom>
            <a:avLst/>
            <a:gdLst/>
            <a:ahLst/>
            <a:cxnLst/>
            <a:rect l="l" t="t" r="r" b="b"/>
            <a:pathLst>
              <a:path w="2583305" h="502634">
                <a:moveTo>
                  <a:pt x="0" y="0"/>
                </a:moveTo>
                <a:lnTo>
                  <a:pt x="2583305" y="0"/>
                </a:lnTo>
                <a:lnTo>
                  <a:pt x="2583305" y="502634"/>
                </a:lnTo>
                <a:lnTo>
                  <a:pt x="0" y="502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13"/>
          <p:cNvSpPr/>
          <p:nvPr/>
        </p:nvSpPr>
        <p:spPr>
          <a:xfrm>
            <a:off x="10333220" y="9784366"/>
            <a:ext cx="2583305" cy="502634"/>
          </a:xfrm>
          <a:custGeom>
            <a:avLst/>
            <a:gdLst/>
            <a:ahLst/>
            <a:cxnLst/>
            <a:rect l="l" t="t" r="r" b="b"/>
            <a:pathLst>
              <a:path w="2583305" h="502634">
                <a:moveTo>
                  <a:pt x="0" y="0"/>
                </a:moveTo>
                <a:lnTo>
                  <a:pt x="2583304" y="0"/>
                </a:lnTo>
                <a:lnTo>
                  <a:pt x="2583304" y="502634"/>
                </a:lnTo>
                <a:lnTo>
                  <a:pt x="0" y="502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4"/>
          <p:cNvSpPr/>
          <p:nvPr/>
        </p:nvSpPr>
        <p:spPr>
          <a:xfrm>
            <a:off x="0" y="16301"/>
            <a:ext cx="4306921" cy="336723"/>
          </a:xfrm>
          <a:custGeom>
            <a:avLst/>
            <a:gdLst/>
            <a:ahLst/>
            <a:cxnLst/>
            <a:rect l="l" t="t" r="r" b="b"/>
            <a:pathLst>
              <a:path w="4306921" h="336723">
                <a:moveTo>
                  <a:pt x="0" y="0"/>
                </a:moveTo>
                <a:lnTo>
                  <a:pt x="4306921" y="0"/>
                </a:lnTo>
                <a:lnTo>
                  <a:pt x="4306921" y="336723"/>
                </a:lnTo>
                <a:lnTo>
                  <a:pt x="0" y="3367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1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5"/>
          <p:cNvSpPr/>
          <p:nvPr/>
        </p:nvSpPr>
        <p:spPr>
          <a:xfrm>
            <a:off x="4306921" y="16301"/>
            <a:ext cx="4306921" cy="336723"/>
          </a:xfrm>
          <a:custGeom>
            <a:avLst/>
            <a:gdLst/>
            <a:ahLst/>
            <a:cxnLst/>
            <a:rect l="l" t="t" r="r" b="b"/>
            <a:pathLst>
              <a:path w="4306921" h="336723">
                <a:moveTo>
                  <a:pt x="0" y="0"/>
                </a:moveTo>
                <a:lnTo>
                  <a:pt x="4306920" y="0"/>
                </a:lnTo>
                <a:lnTo>
                  <a:pt x="4306920" y="336723"/>
                </a:lnTo>
                <a:lnTo>
                  <a:pt x="0" y="3367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1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16"/>
          <p:cNvSpPr/>
          <p:nvPr/>
        </p:nvSpPr>
        <p:spPr>
          <a:xfrm>
            <a:off x="8613841" y="3749"/>
            <a:ext cx="4836899" cy="378158"/>
          </a:xfrm>
          <a:custGeom>
            <a:avLst/>
            <a:gdLst/>
            <a:ahLst/>
            <a:cxnLst/>
            <a:rect l="l" t="t" r="r" b="b"/>
            <a:pathLst>
              <a:path w="4836899" h="378158">
                <a:moveTo>
                  <a:pt x="0" y="0"/>
                </a:moveTo>
                <a:lnTo>
                  <a:pt x="4836900" y="0"/>
                </a:lnTo>
                <a:lnTo>
                  <a:pt x="4836900" y="378157"/>
                </a:lnTo>
                <a:lnTo>
                  <a:pt x="0" y="3781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1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7" name="Freeform 17"/>
          <p:cNvSpPr/>
          <p:nvPr/>
        </p:nvSpPr>
        <p:spPr>
          <a:xfrm>
            <a:off x="13450741" y="16301"/>
            <a:ext cx="4837259" cy="378186"/>
          </a:xfrm>
          <a:custGeom>
            <a:avLst/>
            <a:gdLst/>
            <a:ahLst/>
            <a:cxnLst/>
            <a:rect l="l" t="t" r="r" b="b"/>
            <a:pathLst>
              <a:path w="4837259" h="378186">
                <a:moveTo>
                  <a:pt x="0" y="0"/>
                </a:moveTo>
                <a:lnTo>
                  <a:pt x="4837259" y="0"/>
                </a:lnTo>
                <a:lnTo>
                  <a:pt x="4837259" y="378186"/>
                </a:lnTo>
                <a:lnTo>
                  <a:pt x="0" y="3781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1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3" name="Freeform 23"/>
          <p:cNvSpPr/>
          <p:nvPr/>
        </p:nvSpPr>
        <p:spPr>
          <a:xfrm>
            <a:off x="14208177" y="6142705"/>
            <a:ext cx="4079823" cy="4486379"/>
          </a:xfrm>
          <a:custGeom>
            <a:avLst/>
            <a:gdLst/>
            <a:ahLst/>
            <a:cxnLst/>
            <a:rect l="l" t="t" r="r" b="b"/>
            <a:pathLst>
              <a:path w="4079823" h="4486379">
                <a:moveTo>
                  <a:pt x="0" y="0"/>
                </a:moveTo>
                <a:lnTo>
                  <a:pt x="4079823" y="0"/>
                </a:lnTo>
                <a:lnTo>
                  <a:pt x="4079823" y="4486379"/>
                </a:lnTo>
                <a:lnTo>
                  <a:pt x="0" y="44863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4" name="Freeform 24"/>
          <p:cNvSpPr/>
          <p:nvPr/>
        </p:nvSpPr>
        <p:spPr>
          <a:xfrm>
            <a:off x="12916524" y="9784366"/>
            <a:ext cx="2583305" cy="502634"/>
          </a:xfrm>
          <a:custGeom>
            <a:avLst/>
            <a:gdLst/>
            <a:ahLst/>
            <a:cxnLst/>
            <a:rect l="l" t="t" r="r" b="b"/>
            <a:pathLst>
              <a:path w="2583305" h="502634">
                <a:moveTo>
                  <a:pt x="0" y="0"/>
                </a:moveTo>
                <a:lnTo>
                  <a:pt x="2583305" y="0"/>
                </a:lnTo>
                <a:lnTo>
                  <a:pt x="2583305" y="502634"/>
                </a:lnTo>
                <a:lnTo>
                  <a:pt x="0" y="502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5" name="Freeform 25"/>
          <p:cNvSpPr/>
          <p:nvPr/>
        </p:nvSpPr>
        <p:spPr>
          <a:xfrm>
            <a:off x="15499829" y="9744505"/>
            <a:ext cx="2788171" cy="542495"/>
          </a:xfrm>
          <a:custGeom>
            <a:avLst/>
            <a:gdLst/>
            <a:ahLst/>
            <a:cxnLst/>
            <a:rect l="l" t="t" r="r" b="b"/>
            <a:pathLst>
              <a:path w="2788171" h="542495">
                <a:moveTo>
                  <a:pt x="0" y="0"/>
                </a:moveTo>
                <a:lnTo>
                  <a:pt x="2788171" y="0"/>
                </a:lnTo>
                <a:lnTo>
                  <a:pt x="2788171" y="542495"/>
                </a:lnTo>
                <a:lnTo>
                  <a:pt x="0" y="5424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45" name="TextBox 44"/>
          <p:cNvSpPr txBox="1"/>
          <p:nvPr/>
        </p:nvSpPr>
        <p:spPr>
          <a:xfrm>
            <a:off x="4372821" y="3390900"/>
            <a:ext cx="9644856" cy="3573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800" spc="252" dirty="0">
                <a:solidFill>
                  <a:srgbClr val="4E3926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思源宋体 Heavy"/>
                <a:sym typeface="思源宋体 Heavy"/>
              </a:rPr>
              <a:t>第一课</a:t>
            </a:r>
            <a:endParaRPr lang="en-US" sz="4800" spc="252" dirty="0">
              <a:solidFill>
                <a:srgbClr val="4E3926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思源宋体 Heavy"/>
              <a:sym typeface="思源宋体 Heavy"/>
            </a:endParaRPr>
          </a:p>
          <a:p>
            <a:pPr algn="ctr">
              <a:lnSpc>
                <a:spcPct val="120000"/>
              </a:lnSpc>
            </a:pPr>
            <a:r>
              <a:rPr lang="en-US" sz="8800" spc="252" dirty="0" err="1">
                <a:solidFill>
                  <a:srgbClr val="4E3926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思源宋体 Heavy"/>
                <a:sym typeface="思源宋体 Heavy"/>
              </a:rPr>
              <a:t>宅兹中国</a:t>
            </a:r>
            <a:endParaRPr lang="en-US" sz="8800" spc="252" dirty="0">
              <a:solidFill>
                <a:srgbClr val="4E3926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思源宋体 Heavy"/>
              <a:sym typeface="思源宋体 Heavy"/>
            </a:endParaRPr>
          </a:p>
          <a:p>
            <a:pPr algn="ctr">
              <a:lnSpc>
                <a:spcPct val="120000"/>
              </a:lnSpc>
            </a:pPr>
            <a:r>
              <a:rPr lang="zh-CN" altLang="en-US" sz="6000" spc="252" dirty="0">
                <a:solidFill>
                  <a:srgbClr val="4E3926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思源宋体 Heavy"/>
                <a:sym typeface="思源宋体 Heavy"/>
              </a:rPr>
              <a:t>何尊与中国名称的起源</a:t>
            </a:r>
            <a:endParaRPr lang="en-US" sz="6000" spc="252" dirty="0">
              <a:solidFill>
                <a:srgbClr val="4E3926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思源宋体 Heavy"/>
              <a:sym typeface="思源宋体 Heavy"/>
            </a:endParaRPr>
          </a:p>
        </p:txBody>
      </p:sp>
      <p:sp>
        <p:nvSpPr>
          <p:cNvPr id="37" name="Freeform 8"/>
          <p:cNvSpPr/>
          <p:nvPr/>
        </p:nvSpPr>
        <p:spPr>
          <a:xfrm>
            <a:off x="12434560" y="7574100"/>
            <a:ext cx="1967240" cy="1303200"/>
          </a:xfrm>
          <a:custGeom>
            <a:avLst/>
            <a:gdLst/>
            <a:ahLst/>
            <a:cxnLst/>
            <a:rect l="l" t="t" r="r" b="b"/>
            <a:pathLst>
              <a:path w="1967240" h="1303200">
                <a:moveTo>
                  <a:pt x="0" y="0"/>
                </a:moveTo>
                <a:lnTo>
                  <a:pt x="1967240" y="0"/>
                </a:lnTo>
                <a:lnTo>
                  <a:pt x="1967240" y="1303200"/>
                </a:lnTo>
                <a:lnTo>
                  <a:pt x="0" y="13032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4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27"/>
          <p:cNvSpPr/>
          <p:nvPr/>
        </p:nvSpPr>
        <p:spPr>
          <a:xfrm>
            <a:off x="2667000" y="5202108"/>
            <a:ext cx="1582993" cy="641832"/>
          </a:xfrm>
          <a:custGeom>
            <a:avLst/>
            <a:gdLst/>
            <a:ahLst/>
            <a:cxnLst/>
            <a:rect l="l" t="t" r="r" b="b"/>
            <a:pathLst>
              <a:path w="1582993" h="641832">
                <a:moveTo>
                  <a:pt x="0" y="0"/>
                </a:moveTo>
                <a:lnTo>
                  <a:pt x="1582993" y="0"/>
                </a:lnTo>
                <a:lnTo>
                  <a:pt x="1582993" y="641831"/>
                </a:lnTo>
                <a:lnTo>
                  <a:pt x="0" y="6418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7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 dirty="0"/>
          </a:p>
        </p:txBody>
      </p:sp>
      <p:sp>
        <p:nvSpPr>
          <p:cNvPr id="39" name="Freeform 26"/>
          <p:cNvSpPr/>
          <p:nvPr/>
        </p:nvSpPr>
        <p:spPr>
          <a:xfrm>
            <a:off x="13942445" y="3694178"/>
            <a:ext cx="1582993" cy="641832"/>
          </a:xfrm>
          <a:custGeom>
            <a:avLst/>
            <a:gdLst/>
            <a:ahLst/>
            <a:cxnLst/>
            <a:rect l="l" t="t" r="r" b="b"/>
            <a:pathLst>
              <a:path w="1582993" h="641832">
                <a:moveTo>
                  <a:pt x="0" y="0"/>
                </a:moveTo>
                <a:lnTo>
                  <a:pt x="1582993" y="0"/>
                </a:lnTo>
                <a:lnTo>
                  <a:pt x="1582993" y="641832"/>
                </a:lnTo>
                <a:lnTo>
                  <a:pt x="0" y="6418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7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28"/>
          <p:cNvSpPr/>
          <p:nvPr/>
        </p:nvSpPr>
        <p:spPr>
          <a:xfrm>
            <a:off x="3674807" y="7734300"/>
            <a:ext cx="1582993" cy="641832"/>
          </a:xfrm>
          <a:custGeom>
            <a:avLst/>
            <a:gdLst/>
            <a:ahLst/>
            <a:cxnLst/>
            <a:rect l="l" t="t" r="r" b="b"/>
            <a:pathLst>
              <a:path w="1582993" h="641832">
                <a:moveTo>
                  <a:pt x="0" y="0"/>
                </a:moveTo>
                <a:lnTo>
                  <a:pt x="1582994" y="0"/>
                </a:lnTo>
                <a:lnTo>
                  <a:pt x="1582994" y="641832"/>
                </a:lnTo>
                <a:lnTo>
                  <a:pt x="0" y="6418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7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18"/>
          <p:cNvSpPr/>
          <p:nvPr/>
        </p:nvSpPr>
        <p:spPr>
          <a:xfrm>
            <a:off x="2438400" y="1092283"/>
            <a:ext cx="13362266" cy="1841417"/>
          </a:xfrm>
          <a:custGeom>
            <a:avLst/>
            <a:gdLst/>
            <a:ahLst/>
            <a:cxnLst/>
            <a:rect l="l" t="t" r="r" b="b"/>
            <a:pathLst>
              <a:path w="13286066" h="1288615">
                <a:moveTo>
                  <a:pt x="0" y="0"/>
                </a:moveTo>
                <a:lnTo>
                  <a:pt x="13286065" y="0"/>
                </a:lnTo>
                <a:lnTo>
                  <a:pt x="13286065" y="1288615"/>
                </a:lnTo>
                <a:lnTo>
                  <a:pt x="0" y="12886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1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 dirty="0"/>
          </a:p>
        </p:txBody>
      </p:sp>
      <p:cxnSp>
        <p:nvCxnSpPr>
          <p:cNvPr id="42" name="直接连接符 41"/>
          <p:cNvCxnSpPr/>
          <p:nvPr/>
        </p:nvCxnSpPr>
        <p:spPr>
          <a:xfrm>
            <a:off x="7482000" y="1701883"/>
            <a:ext cx="90000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20"/>
          <p:cNvSpPr txBox="1"/>
          <p:nvPr/>
        </p:nvSpPr>
        <p:spPr>
          <a:xfrm>
            <a:off x="2819400" y="1371402"/>
            <a:ext cx="12680429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zh-CN" altLang="en-US" sz="4000" spc="77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思源宋体 Semi-Bold"/>
                <a:sym typeface="思源宋体 Semi-Bold"/>
              </a:rPr>
              <a:t>“红领巾传文脉  </a:t>
            </a:r>
            <a:r>
              <a:rPr lang="en-US" altLang="zh-CN" sz="4000" spc="77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思源宋体 Semi-Bold"/>
                <a:sym typeface="思源宋体 Semi-Bold"/>
              </a:rPr>
              <a:t>  </a:t>
            </a:r>
            <a:r>
              <a:rPr lang="zh-CN" altLang="en-US" sz="4000" spc="77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思源宋体 Semi-Bold"/>
                <a:sym typeface="思源宋体 Semi-Bold"/>
              </a:rPr>
              <a:t>跟着习爷爷学在博物馆” 主题系列队课</a:t>
            </a:r>
            <a:endParaRPr lang="en-US" sz="4000" spc="779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思源宋体 Semi-Bold"/>
              <a:sym typeface="思源宋体 Semi-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/>
          <p:nvPr/>
        </p:nvGrpSpPr>
        <p:grpSpPr>
          <a:xfrm>
            <a:off x="0" y="1710962"/>
            <a:ext cx="18288000" cy="7473334"/>
            <a:chOff x="0" y="0"/>
            <a:chExt cx="4816593" cy="2167467"/>
          </a:xfrm>
        </p:grpSpPr>
        <p:sp>
          <p:nvSpPr>
            <p:cNvPr id="3" name="Freeform 18"/>
            <p:cNvSpPr/>
            <p:nvPr/>
          </p:nvSpPr>
          <p:spPr>
            <a:xfrm>
              <a:off x="0" y="0"/>
              <a:ext cx="4816592" cy="2167467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7F5EE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TextBox 19"/>
            <p:cNvSpPr txBox="1"/>
            <p:nvPr/>
          </p:nvSpPr>
          <p:spPr>
            <a:xfrm>
              <a:off x="0" y="-28575"/>
              <a:ext cx="4816593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 flipH="1">
            <a:off x="1968600" y="5180308"/>
            <a:ext cx="1237474" cy="618737"/>
          </a:xfrm>
          <a:custGeom>
            <a:avLst/>
            <a:gdLst/>
            <a:ahLst/>
            <a:cxnLst/>
            <a:rect l="l" t="t" r="r" b="b"/>
            <a:pathLst>
              <a:path w="1237474" h="618737">
                <a:moveTo>
                  <a:pt x="1237474" y="0"/>
                </a:moveTo>
                <a:lnTo>
                  <a:pt x="0" y="0"/>
                </a:lnTo>
                <a:lnTo>
                  <a:pt x="0" y="618736"/>
                </a:lnTo>
                <a:lnTo>
                  <a:pt x="1237474" y="618736"/>
                </a:lnTo>
                <a:lnTo>
                  <a:pt x="1237474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1" name="Freeform 21"/>
          <p:cNvSpPr/>
          <p:nvPr/>
        </p:nvSpPr>
        <p:spPr>
          <a:xfrm flipH="1">
            <a:off x="10860852" y="4915916"/>
            <a:ext cx="1237474" cy="618737"/>
          </a:xfrm>
          <a:custGeom>
            <a:avLst/>
            <a:gdLst/>
            <a:ahLst/>
            <a:cxnLst/>
            <a:rect l="l" t="t" r="r" b="b"/>
            <a:pathLst>
              <a:path w="1237474" h="618737">
                <a:moveTo>
                  <a:pt x="1237474" y="0"/>
                </a:moveTo>
                <a:lnTo>
                  <a:pt x="0" y="0"/>
                </a:lnTo>
                <a:lnTo>
                  <a:pt x="0" y="618736"/>
                </a:lnTo>
                <a:lnTo>
                  <a:pt x="1237474" y="618736"/>
                </a:lnTo>
                <a:lnTo>
                  <a:pt x="1237474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2" name="AutoShape 22"/>
          <p:cNvSpPr/>
          <p:nvPr/>
        </p:nvSpPr>
        <p:spPr>
          <a:xfrm>
            <a:off x="5897880" y="5143500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" name="Freeform 23"/>
          <p:cNvSpPr/>
          <p:nvPr/>
        </p:nvSpPr>
        <p:spPr>
          <a:xfrm>
            <a:off x="783945" y="1973564"/>
            <a:ext cx="6554069" cy="6719046"/>
          </a:xfrm>
          <a:custGeom>
            <a:avLst/>
            <a:gdLst/>
            <a:ahLst/>
            <a:cxnLst/>
            <a:rect l="l" t="t" r="r" b="b"/>
            <a:pathLst>
              <a:path w="6554069" h="6719046">
                <a:moveTo>
                  <a:pt x="0" y="0"/>
                </a:moveTo>
                <a:lnTo>
                  <a:pt x="6554069" y="0"/>
                </a:lnTo>
                <a:lnTo>
                  <a:pt x="6554069" y="6719046"/>
                </a:lnTo>
                <a:lnTo>
                  <a:pt x="0" y="6719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24" name="Group 24"/>
          <p:cNvGrpSpPr/>
          <p:nvPr/>
        </p:nvGrpSpPr>
        <p:grpSpPr>
          <a:xfrm>
            <a:off x="12881727" y="2038843"/>
            <a:ext cx="3164679" cy="6719046"/>
            <a:chOff x="0" y="0"/>
            <a:chExt cx="833496" cy="176962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33496" cy="1769625"/>
            </a:xfrm>
            <a:custGeom>
              <a:avLst/>
              <a:gdLst/>
              <a:ahLst/>
              <a:cxnLst/>
              <a:rect l="l" t="t" r="r" b="b"/>
              <a:pathLst>
                <a:path w="833496" h="1769625">
                  <a:moveTo>
                    <a:pt x="48927" y="0"/>
                  </a:moveTo>
                  <a:lnTo>
                    <a:pt x="784568" y="0"/>
                  </a:lnTo>
                  <a:cubicBezTo>
                    <a:pt x="797545" y="0"/>
                    <a:pt x="809990" y="5155"/>
                    <a:pt x="819165" y="14330"/>
                  </a:cubicBezTo>
                  <a:cubicBezTo>
                    <a:pt x="828341" y="23506"/>
                    <a:pt x="833496" y="35951"/>
                    <a:pt x="833496" y="48927"/>
                  </a:cubicBezTo>
                  <a:lnTo>
                    <a:pt x="833496" y="1720698"/>
                  </a:lnTo>
                  <a:cubicBezTo>
                    <a:pt x="833496" y="1747720"/>
                    <a:pt x="811590" y="1769625"/>
                    <a:pt x="784568" y="1769625"/>
                  </a:cubicBezTo>
                  <a:lnTo>
                    <a:pt x="48927" y="1769625"/>
                  </a:lnTo>
                  <a:cubicBezTo>
                    <a:pt x="35951" y="1769625"/>
                    <a:pt x="23506" y="1764471"/>
                    <a:pt x="14330" y="1755295"/>
                  </a:cubicBezTo>
                  <a:cubicBezTo>
                    <a:pt x="5155" y="1746119"/>
                    <a:pt x="0" y="1733675"/>
                    <a:pt x="0" y="1720698"/>
                  </a:cubicBezTo>
                  <a:lnTo>
                    <a:pt x="0" y="48927"/>
                  </a:lnTo>
                  <a:cubicBezTo>
                    <a:pt x="0" y="35951"/>
                    <a:pt x="5155" y="23506"/>
                    <a:pt x="14330" y="14330"/>
                  </a:cubicBezTo>
                  <a:cubicBezTo>
                    <a:pt x="23506" y="5155"/>
                    <a:pt x="35951" y="0"/>
                    <a:pt x="48927" y="0"/>
                  </a:cubicBezTo>
                  <a:close/>
                </a:path>
              </a:pathLst>
            </a:custGeom>
            <a:solidFill>
              <a:srgbClr val="BE8447"/>
            </a:solidFill>
            <a:ln w="28575" cap="sq">
              <a:solidFill>
                <a:srgbClr val="FFF8F0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76200"/>
              <a:ext cx="833496" cy="1845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5"/>
                </a:lnSpc>
              </a:p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342740" y="3700090"/>
            <a:ext cx="883502" cy="1604423"/>
            <a:chOff x="0" y="0"/>
            <a:chExt cx="545898" cy="99134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45898" cy="991341"/>
            </a:xfrm>
            <a:custGeom>
              <a:avLst/>
              <a:gdLst/>
              <a:ahLst/>
              <a:cxnLst/>
              <a:rect l="l" t="t" r="r" b="b"/>
              <a:pathLst>
                <a:path w="545898" h="991341">
                  <a:moveTo>
                    <a:pt x="272949" y="0"/>
                  </a:moveTo>
                  <a:cubicBezTo>
                    <a:pt x="122204" y="0"/>
                    <a:pt x="0" y="221919"/>
                    <a:pt x="0" y="495670"/>
                  </a:cubicBezTo>
                  <a:cubicBezTo>
                    <a:pt x="0" y="769422"/>
                    <a:pt x="122204" y="991341"/>
                    <a:pt x="272949" y="991341"/>
                  </a:cubicBezTo>
                  <a:cubicBezTo>
                    <a:pt x="423695" y="991341"/>
                    <a:pt x="545898" y="769422"/>
                    <a:pt x="545898" y="495670"/>
                  </a:cubicBezTo>
                  <a:cubicBezTo>
                    <a:pt x="545898" y="221919"/>
                    <a:pt x="423695" y="0"/>
                    <a:pt x="2729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F914D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51178" y="64363"/>
              <a:ext cx="443542" cy="834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30" name="Freeform 30"/>
          <p:cNvSpPr/>
          <p:nvPr/>
        </p:nvSpPr>
        <p:spPr>
          <a:xfrm>
            <a:off x="8154187" y="1865761"/>
            <a:ext cx="2550119" cy="7208338"/>
          </a:xfrm>
          <a:custGeom>
            <a:avLst/>
            <a:gdLst/>
            <a:ahLst/>
            <a:cxnLst/>
            <a:rect l="l" t="t" r="r" b="b"/>
            <a:pathLst>
              <a:path w="2742413" h="7751888">
                <a:moveTo>
                  <a:pt x="0" y="0"/>
                </a:moveTo>
                <a:lnTo>
                  <a:pt x="2742413" y="0"/>
                </a:lnTo>
                <a:lnTo>
                  <a:pt x="2742413" y="7751888"/>
                </a:lnTo>
                <a:lnTo>
                  <a:pt x="0" y="77518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31" name="TextBox 31"/>
          <p:cNvSpPr txBox="1"/>
          <p:nvPr/>
        </p:nvSpPr>
        <p:spPr>
          <a:xfrm>
            <a:off x="13174209" y="1102704"/>
            <a:ext cx="2846933" cy="8156473"/>
          </a:xfrm>
          <a:prstGeom prst="rect">
            <a:avLst/>
          </a:prstGeom>
        </p:spPr>
        <p:txBody>
          <a:bodyPr vert="eaVert" lIns="0" tIns="0" rIns="0" bIns="0" rtlCol="0" anchor="t">
            <a:spAutoFit/>
          </a:bodyPr>
          <a:lstStyle/>
          <a:p>
            <a:pPr algn="ctr">
              <a:lnSpc>
                <a:spcPts val="22190"/>
              </a:lnSpc>
              <a:spcBef>
                <a:spcPct val="0"/>
              </a:spcBef>
            </a:pPr>
            <a:r>
              <a:rPr lang="en-US" sz="15850" dirty="0" err="1">
                <a:solidFill>
                  <a:srgbClr val="FFFFFF"/>
                </a:solidFill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中国</a:t>
            </a:r>
            <a:endParaRPr lang="en-US" sz="15850" dirty="0">
              <a:solidFill>
                <a:srgbClr val="FFFFFF"/>
              </a:solidFill>
              <a:latin typeface="隶书" panose="02010509060101010101" pitchFamily="49" charset="-122"/>
              <a:ea typeface="隶书" panose="02010509060101010101" pitchFamily="49" charset="-122"/>
              <a:cs typeface="字由点字小隶书" panose="00020600040101010101" charset="-122"/>
              <a:sym typeface="字由点字小隶书" panose="00020600040101010101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0" y="954696"/>
            <a:ext cx="18288000" cy="8229600"/>
            <a:chOff x="0" y="0"/>
            <a:chExt cx="4816593" cy="216746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16592" cy="2167467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7F5EE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816593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3" name="Group 24"/>
          <p:cNvGrpSpPr/>
          <p:nvPr/>
        </p:nvGrpSpPr>
        <p:grpSpPr>
          <a:xfrm>
            <a:off x="2724084" y="1102704"/>
            <a:ext cx="5657918" cy="8033902"/>
            <a:chOff x="0" y="0"/>
            <a:chExt cx="833496" cy="1769625"/>
          </a:xfrm>
        </p:grpSpPr>
        <p:sp>
          <p:nvSpPr>
            <p:cNvPr id="4" name="Freeform 25"/>
            <p:cNvSpPr/>
            <p:nvPr/>
          </p:nvSpPr>
          <p:spPr>
            <a:xfrm>
              <a:off x="0" y="0"/>
              <a:ext cx="833496" cy="1769625"/>
            </a:xfrm>
            <a:custGeom>
              <a:avLst/>
              <a:gdLst/>
              <a:ahLst/>
              <a:cxnLst/>
              <a:rect l="l" t="t" r="r" b="b"/>
              <a:pathLst>
                <a:path w="833496" h="1769625">
                  <a:moveTo>
                    <a:pt x="48927" y="0"/>
                  </a:moveTo>
                  <a:lnTo>
                    <a:pt x="784568" y="0"/>
                  </a:lnTo>
                  <a:cubicBezTo>
                    <a:pt x="797545" y="0"/>
                    <a:pt x="809990" y="5155"/>
                    <a:pt x="819165" y="14330"/>
                  </a:cubicBezTo>
                  <a:cubicBezTo>
                    <a:pt x="828341" y="23506"/>
                    <a:pt x="833496" y="35951"/>
                    <a:pt x="833496" y="48927"/>
                  </a:cubicBezTo>
                  <a:lnTo>
                    <a:pt x="833496" y="1720698"/>
                  </a:lnTo>
                  <a:cubicBezTo>
                    <a:pt x="833496" y="1747720"/>
                    <a:pt x="811590" y="1769625"/>
                    <a:pt x="784568" y="1769625"/>
                  </a:cubicBezTo>
                  <a:lnTo>
                    <a:pt x="48927" y="1769625"/>
                  </a:lnTo>
                  <a:cubicBezTo>
                    <a:pt x="35951" y="1769625"/>
                    <a:pt x="23506" y="1764471"/>
                    <a:pt x="14330" y="1755295"/>
                  </a:cubicBezTo>
                  <a:cubicBezTo>
                    <a:pt x="5155" y="1746119"/>
                    <a:pt x="0" y="1733675"/>
                    <a:pt x="0" y="1720698"/>
                  </a:cubicBezTo>
                  <a:lnTo>
                    <a:pt x="0" y="48927"/>
                  </a:lnTo>
                  <a:cubicBezTo>
                    <a:pt x="0" y="35951"/>
                    <a:pt x="5155" y="23506"/>
                    <a:pt x="14330" y="14330"/>
                  </a:cubicBezTo>
                  <a:cubicBezTo>
                    <a:pt x="23506" y="5155"/>
                    <a:pt x="35951" y="0"/>
                    <a:pt x="48927" y="0"/>
                  </a:cubicBezTo>
                  <a:close/>
                </a:path>
              </a:pathLst>
            </a:custGeom>
            <a:solidFill>
              <a:srgbClr val="BE8447"/>
            </a:solidFill>
            <a:ln w="28575" cap="sq">
              <a:solidFill>
                <a:srgbClr val="FFF8F0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5" name="TextBox 26"/>
            <p:cNvSpPr txBox="1"/>
            <p:nvPr/>
          </p:nvSpPr>
          <p:spPr>
            <a:xfrm>
              <a:off x="0" y="-76200"/>
              <a:ext cx="833496" cy="1845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5"/>
                </a:lnSpc>
              </a:pPr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10860852" y="4915916"/>
            <a:ext cx="1237474" cy="618737"/>
          </a:xfrm>
          <a:custGeom>
            <a:avLst/>
            <a:gdLst/>
            <a:ahLst/>
            <a:cxnLst/>
            <a:rect l="l" t="t" r="r" b="b"/>
            <a:pathLst>
              <a:path w="1237474" h="618737">
                <a:moveTo>
                  <a:pt x="1237474" y="0"/>
                </a:moveTo>
                <a:lnTo>
                  <a:pt x="0" y="0"/>
                </a:lnTo>
                <a:lnTo>
                  <a:pt x="0" y="618736"/>
                </a:lnTo>
                <a:lnTo>
                  <a:pt x="1237474" y="618736"/>
                </a:lnTo>
                <a:lnTo>
                  <a:pt x="1237474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3" name="Freeform 23"/>
          <p:cNvSpPr/>
          <p:nvPr/>
        </p:nvSpPr>
        <p:spPr>
          <a:xfrm>
            <a:off x="9906000" y="1052545"/>
            <a:ext cx="5657917" cy="8033902"/>
          </a:xfrm>
          <a:custGeom>
            <a:avLst/>
            <a:gdLst/>
            <a:ahLst/>
            <a:cxnLst/>
            <a:rect l="l" t="t" r="r" b="b"/>
            <a:pathLst>
              <a:path w="4000633" h="5680658">
                <a:moveTo>
                  <a:pt x="0" y="0"/>
                </a:moveTo>
                <a:lnTo>
                  <a:pt x="4000633" y="0"/>
                </a:lnTo>
                <a:lnTo>
                  <a:pt x="4000633" y="5680658"/>
                </a:lnTo>
                <a:lnTo>
                  <a:pt x="0" y="5680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6" name="TextBox 26"/>
          <p:cNvSpPr txBox="1"/>
          <p:nvPr/>
        </p:nvSpPr>
        <p:spPr>
          <a:xfrm>
            <a:off x="4349441" y="1934841"/>
            <a:ext cx="2407204" cy="269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90"/>
              </a:lnSpc>
              <a:spcBef>
                <a:spcPct val="0"/>
              </a:spcBef>
            </a:pPr>
            <a:r>
              <a:rPr lang="en-US" sz="15850" dirty="0">
                <a:solidFill>
                  <a:schemeClr val="bg1"/>
                </a:solidFill>
                <a:latin typeface="字由点字小隶书" panose="00020600040101010101" charset="-122"/>
                <a:ea typeface="字由点字小隶书" panose="00020600040101010101" charset="-122"/>
                <a:cs typeface="字由点字小隶书" panose="00020600040101010101" charset="-122"/>
                <a:sym typeface="字由点字小隶书" panose="00020600040101010101" charset="-122"/>
              </a:rPr>
              <a:t>中</a:t>
            </a:r>
            <a:endParaRPr lang="en-US" sz="15850" dirty="0">
              <a:solidFill>
                <a:schemeClr val="bg1"/>
              </a:solidFill>
              <a:latin typeface="字由点字小隶书" panose="00020600040101010101" charset="-122"/>
              <a:ea typeface="字由点字小隶书" panose="00020600040101010101" charset="-122"/>
              <a:cs typeface="字由点字小隶书" panose="00020600040101010101" charset="-122"/>
              <a:sym typeface="字由点字小隶书" panose="00020600040101010101" charset="-122"/>
            </a:endParaRPr>
          </a:p>
        </p:txBody>
      </p:sp>
      <p:sp>
        <p:nvSpPr>
          <p:cNvPr id="2" name="TextBox 29"/>
          <p:cNvSpPr txBox="1"/>
          <p:nvPr/>
        </p:nvSpPr>
        <p:spPr>
          <a:xfrm>
            <a:off x="3405802" y="5657460"/>
            <a:ext cx="4294482" cy="1872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本意为旗帜</a:t>
            </a:r>
            <a:endParaRPr lang="en-US" altLang="zh-CN" sz="4400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  <a:cs typeface="字由点字小隶书" panose="00020600040101010101" charset="-122"/>
              <a:sym typeface="字由点字小隶书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代表中心</a:t>
            </a:r>
            <a:endParaRPr lang="en-US" sz="4400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  <a:cs typeface="字由点字小隶书" panose="00020600040101010101" charset="-122"/>
              <a:sym typeface="字由点字小隶书" panose="00020600040101010101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7"/>
          <p:cNvGrpSpPr/>
          <p:nvPr/>
        </p:nvGrpSpPr>
        <p:grpSpPr>
          <a:xfrm>
            <a:off x="0" y="1710962"/>
            <a:ext cx="18288000" cy="7473334"/>
            <a:chOff x="0" y="0"/>
            <a:chExt cx="4816593" cy="2167467"/>
          </a:xfrm>
        </p:grpSpPr>
        <p:sp>
          <p:nvSpPr>
            <p:cNvPr id="6" name="Freeform 18"/>
            <p:cNvSpPr/>
            <p:nvPr/>
          </p:nvSpPr>
          <p:spPr>
            <a:xfrm>
              <a:off x="0" y="0"/>
              <a:ext cx="4816592" cy="2167467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7F5EE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TextBox 19"/>
            <p:cNvSpPr txBox="1"/>
            <p:nvPr/>
          </p:nvSpPr>
          <p:spPr>
            <a:xfrm>
              <a:off x="0" y="-28575"/>
              <a:ext cx="4816593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867960" y="3924300"/>
            <a:ext cx="10552079" cy="2039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60"/>
              </a:lnSpc>
            </a:pPr>
            <a:r>
              <a:rPr lang="en-US" sz="14550" spc="989" dirty="0" err="1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中正</a:t>
            </a:r>
            <a:r>
              <a:rPr lang="en-US" sz="14550" spc="989" dirty="0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 </a:t>
            </a:r>
            <a:r>
              <a:rPr lang="en-US" sz="14550" spc="989" dirty="0" err="1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和谐</a:t>
            </a:r>
            <a:endParaRPr lang="en-US" sz="14550" spc="989" dirty="0">
              <a:latin typeface="隶书" panose="02010509060101010101" pitchFamily="49" charset="-122"/>
              <a:ea typeface="隶书" panose="02010509060101010101" pitchFamily="49" charset="-122"/>
              <a:cs typeface="黄煜臣江西拙楷体"/>
              <a:sym typeface="黄煜臣江西拙楷体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7"/>
          <p:cNvGrpSpPr/>
          <p:nvPr/>
        </p:nvGrpSpPr>
        <p:grpSpPr>
          <a:xfrm>
            <a:off x="0" y="1710962"/>
            <a:ext cx="18288000" cy="7473334"/>
            <a:chOff x="0" y="0"/>
            <a:chExt cx="4816593" cy="2167467"/>
          </a:xfrm>
        </p:grpSpPr>
        <p:sp>
          <p:nvSpPr>
            <p:cNvPr id="6" name="Freeform 18"/>
            <p:cNvSpPr/>
            <p:nvPr/>
          </p:nvSpPr>
          <p:spPr>
            <a:xfrm>
              <a:off x="0" y="0"/>
              <a:ext cx="4816592" cy="2167467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7F5EE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Box 19"/>
            <p:cNvSpPr txBox="1"/>
            <p:nvPr/>
          </p:nvSpPr>
          <p:spPr>
            <a:xfrm>
              <a:off x="0" y="-28575"/>
              <a:ext cx="4816593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22" name="Freeform 22"/>
          <p:cNvSpPr/>
          <p:nvPr/>
        </p:nvSpPr>
        <p:spPr>
          <a:xfrm>
            <a:off x="6934200" y="2253793"/>
            <a:ext cx="4446077" cy="5928103"/>
          </a:xfrm>
          <a:custGeom>
            <a:avLst/>
            <a:gdLst/>
            <a:ahLst/>
            <a:cxnLst/>
            <a:rect l="l" t="t" r="r" b="b"/>
            <a:pathLst>
              <a:path w="4058039" h="5933345">
                <a:moveTo>
                  <a:pt x="0" y="0"/>
                </a:moveTo>
                <a:lnTo>
                  <a:pt x="4058040" y="0"/>
                </a:lnTo>
                <a:lnTo>
                  <a:pt x="4058040" y="5933345"/>
                </a:lnTo>
                <a:lnTo>
                  <a:pt x="0" y="5933345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rcRect/>
            <a:stretch>
              <a:fillRect t="-4829" b="-4829"/>
            </a:stretch>
          </a:blipFill>
        </p:spPr>
        <p:txBody>
          <a:bodyPr/>
          <a:lstStyle/>
          <a:p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048000" y="7913916"/>
            <a:ext cx="1444400" cy="1228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15"/>
              </a:lnSpc>
            </a:pPr>
            <a:r>
              <a:rPr lang="en-US" sz="7870" spc="668" dirty="0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口</a:t>
            </a:r>
            <a:endParaRPr lang="en-US" sz="7870" spc="668" dirty="0">
              <a:latin typeface="隶书" panose="02010509060101010101" pitchFamily="49" charset="-122"/>
              <a:ea typeface="隶书" panose="02010509060101010101" pitchFamily="49" charset="-122"/>
              <a:cs typeface="黄煜臣江西拙楷体"/>
              <a:sym typeface="黄煜臣江西拙楷体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3948000" y="7913916"/>
            <a:ext cx="1444400" cy="1228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15"/>
              </a:lnSpc>
            </a:pPr>
            <a:r>
              <a:rPr lang="en-US" sz="7870" spc="668" dirty="0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戈</a:t>
            </a:r>
            <a:endParaRPr lang="en-US" sz="7870" spc="668" dirty="0">
              <a:latin typeface="隶书" panose="02010509060101010101" pitchFamily="49" charset="-122"/>
              <a:ea typeface="隶书" panose="02010509060101010101" pitchFamily="49" charset="-122"/>
              <a:cs typeface="黄煜臣江西拙楷体"/>
              <a:sym typeface="黄煜臣江西拙楷体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457217" y="773789"/>
            <a:ext cx="9373566" cy="871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b="1" dirty="0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“</a:t>
            </a:r>
            <a:r>
              <a:rPr lang="en-US" sz="5600" b="1" dirty="0" err="1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普天之下</a:t>
            </a:r>
            <a:r>
              <a:rPr lang="zh-CN" altLang="en-US" sz="5600" b="1" dirty="0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，</a:t>
            </a:r>
            <a:r>
              <a:rPr lang="en-US" sz="5600" b="1" dirty="0" err="1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莫非王土</a:t>
            </a:r>
            <a:r>
              <a:rPr lang="en-US" sz="5600" b="1" dirty="0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”</a:t>
            </a:r>
            <a:endParaRPr lang="en-US" sz="5600" b="1" dirty="0">
              <a:latin typeface="隶书" panose="02010509060101010101" pitchFamily="49" charset="-122"/>
              <a:ea typeface="隶书" panose="02010509060101010101" pitchFamily="49" charset="-122"/>
              <a:cs typeface="黄煜臣江西拙楷体"/>
              <a:sym typeface="黄煜臣江西拙楷体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715000" y="7964687"/>
            <a:ext cx="688599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800" spc="1019" dirty="0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國</a:t>
            </a:r>
            <a:endParaRPr lang="en-US" altLang="zh-CN" sz="7800" spc="1019" dirty="0">
              <a:latin typeface="隶书" panose="02010509060101010101" pitchFamily="49" charset="-122"/>
              <a:ea typeface="隶书" panose="02010509060101010101" pitchFamily="49" charset="-122"/>
              <a:cs typeface="黄煜臣江西拙楷体"/>
              <a:sym typeface="黄煜臣江西拙楷体"/>
            </a:endParaRPr>
          </a:p>
          <a:p>
            <a:pPr algn="ctr"/>
            <a:r>
              <a:rPr lang="zh-CN" altLang="en-US" sz="4000" spc="1019" dirty="0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（繁体字的国）</a:t>
            </a:r>
            <a:endParaRPr lang="en-US" altLang="zh-CN" sz="4000" spc="1019" dirty="0">
              <a:latin typeface="隶书" panose="02010509060101010101" pitchFamily="49" charset="-122"/>
              <a:ea typeface="隶书" panose="02010509060101010101" pitchFamily="49" charset="-122"/>
              <a:cs typeface="黄煜臣江西拙楷体"/>
              <a:sym typeface="黄煜臣江西拙楷体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8" t="-161" r="31604" b="161"/>
          <a:stretch>
            <a:fillRect/>
          </a:stretch>
        </p:blipFill>
        <p:spPr bwMode="auto">
          <a:xfrm>
            <a:off x="1524000" y="2253794"/>
            <a:ext cx="4446078" cy="592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5" r="5193"/>
          <a:stretch>
            <a:fillRect/>
          </a:stretch>
        </p:blipFill>
        <p:spPr>
          <a:xfrm>
            <a:off x="12389532" y="2253793"/>
            <a:ext cx="4374468" cy="59044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23"/>
          <p:cNvSpPr txBox="1"/>
          <p:nvPr/>
        </p:nvSpPr>
        <p:spPr>
          <a:xfrm>
            <a:off x="990600" y="2490606"/>
            <a:ext cx="1000274" cy="5305788"/>
          </a:xfrm>
          <a:prstGeom prst="rect">
            <a:avLst/>
          </a:prstGeom>
        </p:spPr>
        <p:txBody>
          <a:bodyPr vert="eaVert"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b="1" dirty="0" err="1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天下的中央</a:t>
            </a:r>
            <a:endParaRPr lang="en-US" sz="5600" b="1" dirty="0">
              <a:latin typeface="隶书" panose="02010509060101010101" pitchFamily="49" charset="-122"/>
              <a:ea typeface="隶书" panose="02010509060101010101" pitchFamily="49" charset="-122"/>
              <a:cs typeface="黄煜臣江西拙楷体"/>
              <a:sym typeface="黄煜臣江西拙楷体"/>
            </a:endParaRPr>
          </a:p>
        </p:txBody>
      </p:sp>
      <p:pic>
        <p:nvPicPr>
          <p:cNvPr id="2" name="图片 1" descr="地图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2"/>
          <a:stretch>
            <a:fillRect/>
          </a:stretch>
        </p:blipFill>
        <p:spPr>
          <a:xfrm>
            <a:off x="3200400" y="273704"/>
            <a:ext cx="11887200" cy="96823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7"/>
          <p:cNvGrpSpPr/>
          <p:nvPr/>
        </p:nvGrpSpPr>
        <p:grpSpPr>
          <a:xfrm>
            <a:off x="0" y="1710962"/>
            <a:ext cx="18288000" cy="7473334"/>
            <a:chOff x="0" y="0"/>
            <a:chExt cx="4816593" cy="2167467"/>
          </a:xfrm>
        </p:grpSpPr>
        <p:sp>
          <p:nvSpPr>
            <p:cNvPr id="8" name="Freeform 18"/>
            <p:cNvSpPr/>
            <p:nvPr/>
          </p:nvSpPr>
          <p:spPr>
            <a:xfrm>
              <a:off x="0" y="0"/>
              <a:ext cx="4816592" cy="2167467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7F5EE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TextBox 19"/>
            <p:cNvSpPr txBox="1"/>
            <p:nvPr/>
          </p:nvSpPr>
          <p:spPr>
            <a:xfrm>
              <a:off x="0" y="-28575"/>
              <a:ext cx="4816593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316295" y="3854970"/>
            <a:ext cx="5959216" cy="1719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60"/>
              </a:lnSpc>
            </a:pPr>
            <a:r>
              <a:rPr lang="en-US" sz="8800" spc="989" dirty="0" err="1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华夏</a:t>
            </a:r>
            <a:endParaRPr lang="en-US" sz="8800" spc="989" dirty="0">
              <a:latin typeface="隶书" panose="02010509060101010101" pitchFamily="49" charset="-122"/>
              <a:ea typeface="隶书" panose="02010509060101010101" pitchFamily="49" charset="-122"/>
              <a:cs typeface="黄煜臣江西拙楷体"/>
              <a:sym typeface="黄煜臣江西拙楷体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935884" y="2259032"/>
            <a:ext cx="14416232" cy="871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dirty="0" err="1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讨论</a:t>
            </a:r>
            <a:r>
              <a:rPr lang="zh-CN" altLang="en-US" sz="5600" dirty="0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：</a:t>
            </a:r>
            <a:r>
              <a:rPr lang="en-US" sz="5600" dirty="0" err="1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我们如何称呼我们的祖国呢</a:t>
            </a:r>
            <a:r>
              <a:rPr lang="en-US" sz="5600" dirty="0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？</a:t>
            </a:r>
            <a:endParaRPr lang="en-US" sz="5600" dirty="0">
              <a:latin typeface="隶书" panose="02010509060101010101" pitchFamily="49" charset="-122"/>
              <a:ea typeface="隶书" panose="02010509060101010101" pitchFamily="49" charset="-122"/>
              <a:cs typeface="黄煜臣江西拙楷体"/>
              <a:sym typeface="黄煜臣江西拙楷体"/>
            </a:endParaRPr>
          </a:p>
        </p:txBody>
      </p:sp>
      <p:sp>
        <p:nvSpPr>
          <p:cNvPr id="5" name="TextBox 18"/>
          <p:cNvSpPr txBox="1"/>
          <p:nvPr/>
        </p:nvSpPr>
        <p:spPr>
          <a:xfrm>
            <a:off x="10012490" y="3846226"/>
            <a:ext cx="5959215" cy="1719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60"/>
              </a:lnSpc>
            </a:pPr>
            <a:r>
              <a:rPr lang="zh-CN" altLang="en-US" sz="8800" spc="989" dirty="0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九州</a:t>
            </a:r>
            <a:endParaRPr lang="en-US" sz="8800" spc="989" dirty="0">
              <a:latin typeface="隶书" panose="02010509060101010101" pitchFamily="49" charset="-122"/>
              <a:ea typeface="隶书" panose="02010509060101010101" pitchFamily="49" charset="-122"/>
              <a:cs typeface="黄煜臣江西拙楷体"/>
              <a:sym typeface="黄煜臣江西拙楷体"/>
            </a:endParaRPr>
          </a:p>
        </p:txBody>
      </p:sp>
      <p:sp>
        <p:nvSpPr>
          <p:cNvPr id="6" name="TextBox 18"/>
          <p:cNvSpPr txBox="1"/>
          <p:nvPr/>
        </p:nvSpPr>
        <p:spPr>
          <a:xfrm>
            <a:off x="6164392" y="6143628"/>
            <a:ext cx="5959215" cy="1719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60"/>
              </a:lnSpc>
            </a:pPr>
            <a:r>
              <a:rPr lang="en-US" sz="8800" spc="989" dirty="0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……</a:t>
            </a:r>
            <a:endParaRPr lang="en-US" sz="8800" spc="989" dirty="0">
              <a:latin typeface="隶书" panose="02010509060101010101" pitchFamily="49" charset="-122"/>
              <a:ea typeface="隶书" panose="02010509060101010101" pitchFamily="49" charset="-122"/>
              <a:cs typeface="黄煜臣江西拙楷体"/>
              <a:sym typeface="黄煜臣江西拙楷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地图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1"/>
          <a:stretch>
            <a:fillRect/>
          </a:stretch>
        </p:blipFill>
        <p:spPr>
          <a:xfrm>
            <a:off x="3124200" y="273704"/>
            <a:ext cx="11963400" cy="968230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990556" y="740927"/>
            <a:ext cx="1000274" cy="8989192"/>
          </a:xfrm>
          <a:prstGeom prst="rect">
            <a:avLst/>
          </a:prstGeom>
        </p:spPr>
        <p:txBody>
          <a:bodyPr vert="eaVert"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b="1" dirty="0" err="1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何尊在哪里出土</a:t>
            </a:r>
            <a:r>
              <a:rPr lang="en-US" sz="5600" b="1" dirty="0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？</a:t>
            </a:r>
            <a:endParaRPr lang="en-US" sz="5600" b="1" dirty="0">
              <a:latin typeface="隶书" panose="02010509060101010101" pitchFamily="49" charset="-122"/>
              <a:ea typeface="隶书" panose="02010509060101010101" pitchFamily="49" charset="-122"/>
              <a:cs typeface="黄煜臣江西拙楷体"/>
              <a:sym typeface="黄煜臣江西拙楷体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5721662" y="4874195"/>
            <a:ext cx="144440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600" spc="254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宝鸡</a:t>
            </a:r>
            <a:endParaRPr lang="en-US" sz="3600" spc="254">
              <a:latin typeface="隶书" panose="02010509060101010101" pitchFamily="49" charset="-122"/>
              <a:ea typeface="隶书" panose="02010509060101010101" pitchFamily="49" charset="-122"/>
              <a:cs typeface="黄煜臣江西拙楷体"/>
              <a:sym typeface="黄煜臣江西拙楷体"/>
            </a:endParaRPr>
          </a:p>
        </p:txBody>
      </p:sp>
      <p:sp>
        <p:nvSpPr>
          <p:cNvPr id="44" name="椭圆 43"/>
          <p:cNvSpPr/>
          <p:nvPr/>
        </p:nvSpPr>
        <p:spPr bwMode="auto">
          <a:xfrm>
            <a:off x="9209429" y="5100014"/>
            <a:ext cx="239371" cy="239371"/>
          </a:xfrm>
          <a:prstGeom prst="ellipse">
            <a:avLst/>
          </a:prstGeom>
          <a:solidFill>
            <a:srgbClr val="FF330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cxnSp>
        <p:nvCxnSpPr>
          <p:cNvPr id="46" name="直接箭头连接符 45"/>
          <p:cNvCxnSpPr>
            <a:stCxn id="44" idx="2"/>
          </p:cNvCxnSpPr>
          <p:nvPr/>
        </p:nvCxnSpPr>
        <p:spPr>
          <a:xfrm>
            <a:off x="9209429" y="5219700"/>
            <a:ext cx="656737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地图&#10;&#10;AI 生成的内容可能不正确。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6"/>
          <a:stretch>
            <a:fillRect/>
          </a:stretch>
        </p:blipFill>
        <p:spPr>
          <a:xfrm>
            <a:off x="838201" y="2725485"/>
            <a:ext cx="4572000" cy="3714856"/>
          </a:xfrm>
          <a:prstGeom prst="rect">
            <a:avLst/>
          </a:prstGeom>
        </p:spPr>
      </p:pic>
      <p:grpSp>
        <p:nvGrpSpPr>
          <p:cNvPr id="6" name="Group 19"/>
          <p:cNvGrpSpPr/>
          <p:nvPr/>
        </p:nvGrpSpPr>
        <p:grpSpPr>
          <a:xfrm>
            <a:off x="10365288" y="5952875"/>
            <a:ext cx="142454" cy="142454"/>
            <a:chOff x="0" y="0"/>
            <a:chExt cx="812800" cy="812800"/>
          </a:xfrm>
        </p:grpSpPr>
        <p:sp>
          <p:nvSpPr>
            <p:cNvPr id="7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6110A"/>
            </a:solidFill>
          </p:spPr>
          <p:txBody>
            <a:bodyPr/>
            <a:lstStyle/>
            <a:p>
              <a:endParaRPr lang="zh-CN" altLang="en-US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8" name="TextBox 2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grpSp>
        <p:nvGrpSpPr>
          <p:cNvPr id="34" name="Group 22"/>
          <p:cNvGrpSpPr/>
          <p:nvPr/>
        </p:nvGrpSpPr>
        <p:grpSpPr>
          <a:xfrm>
            <a:off x="9749048" y="5891173"/>
            <a:ext cx="142454" cy="142454"/>
            <a:chOff x="0" y="0"/>
            <a:chExt cx="812800" cy="812800"/>
          </a:xfrm>
        </p:grpSpPr>
        <p:sp>
          <p:nvSpPr>
            <p:cNvPr id="35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6110A"/>
            </a:solidFill>
          </p:spPr>
          <p:txBody>
            <a:bodyPr/>
            <a:lstStyle/>
            <a:p>
              <a:endParaRPr lang="zh-CN" altLang="en-US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36" name="TextBox 2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sp>
        <p:nvSpPr>
          <p:cNvPr id="37" name="Freeform 25"/>
          <p:cNvSpPr/>
          <p:nvPr/>
        </p:nvSpPr>
        <p:spPr>
          <a:xfrm>
            <a:off x="6781800" y="647700"/>
            <a:ext cx="5722349" cy="8837605"/>
          </a:xfrm>
          <a:custGeom>
            <a:avLst/>
            <a:gdLst/>
            <a:ahLst/>
            <a:cxnLst/>
            <a:rect l="l" t="t" r="r" b="b"/>
            <a:pathLst>
              <a:path w="6051167" h="9345432">
                <a:moveTo>
                  <a:pt x="0" y="0"/>
                </a:moveTo>
                <a:lnTo>
                  <a:pt x="6051167" y="0"/>
                </a:lnTo>
                <a:lnTo>
                  <a:pt x="6051167" y="9345432"/>
                </a:lnTo>
                <a:lnTo>
                  <a:pt x="0" y="9345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8" name="TextBox 26"/>
          <p:cNvSpPr txBox="1"/>
          <p:nvPr/>
        </p:nvSpPr>
        <p:spPr>
          <a:xfrm>
            <a:off x="9820275" y="6560701"/>
            <a:ext cx="238125" cy="53848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zh-CN" altLang="en-US" sz="2000" spc="127" dirty="0" err="1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丰</a:t>
            </a:r>
            <a:r>
              <a:rPr lang="en-US" sz="2000" spc="127" dirty="0" err="1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镐</a:t>
            </a:r>
            <a:endParaRPr lang="en-US" sz="2000" spc="127" dirty="0" err="1">
              <a:latin typeface="隶书" panose="02010509060101010101" pitchFamily="49" charset="-122"/>
              <a:ea typeface="隶书" panose="02010509060101010101" pitchFamily="49" charset="-122"/>
              <a:cs typeface="黄煜臣江西拙楷体"/>
              <a:sym typeface="黄煜臣江西拙楷体"/>
            </a:endParaRPr>
          </a:p>
        </p:txBody>
      </p:sp>
      <p:sp>
        <p:nvSpPr>
          <p:cNvPr id="39" name="TextBox 27"/>
          <p:cNvSpPr txBox="1"/>
          <p:nvPr/>
        </p:nvSpPr>
        <p:spPr>
          <a:xfrm>
            <a:off x="8915244" y="6020098"/>
            <a:ext cx="608388" cy="26924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2000" spc="127" dirty="0" err="1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周原</a:t>
            </a:r>
            <a:endParaRPr lang="en-US" sz="2000" spc="127" dirty="0" err="1">
              <a:latin typeface="隶书" panose="02010509060101010101" pitchFamily="49" charset="-122"/>
              <a:ea typeface="隶书" panose="02010509060101010101" pitchFamily="49" charset="-122"/>
              <a:cs typeface="黄煜臣江西拙楷体"/>
              <a:sym typeface="黄煜臣江西拙楷体"/>
            </a:endParaRPr>
          </a:p>
        </p:txBody>
      </p:sp>
      <p:sp>
        <p:nvSpPr>
          <p:cNvPr id="40" name="AutoShape 28"/>
          <p:cNvSpPr/>
          <p:nvPr/>
        </p:nvSpPr>
        <p:spPr>
          <a:xfrm>
            <a:off x="9163685" y="6289556"/>
            <a:ext cx="656590" cy="456565"/>
          </a:xfrm>
          <a:prstGeom prst="line">
            <a:avLst/>
          </a:prstGeom>
          <a:ln w="38100" cap="flat">
            <a:solidFill>
              <a:srgbClr val="FF914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2" name="AutoShape 30"/>
          <p:cNvSpPr/>
          <p:nvPr/>
        </p:nvSpPr>
        <p:spPr>
          <a:xfrm>
            <a:off x="3276600" y="4635532"/>
            <a:ext cx="3200400" cy="0"/>
          </a:xfrm>
          <a:prstGeom prst="line">
            <a:avLst/>
          </a:prstGeom>
          <a:ln w="38100" cap="flat">
            <a:solidFill>
              <a:srgbClr val="FF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3" name="TextBox 31"/>
          <p:cNvSpPr txBox="1"/>
          <p:nvPr/>
        </p:nvSpPr>
        <p:spPr>
          <a:xfrm>
            <a:off x="13506860" y="3086100"/>
            <a:ext cx="2686395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400" u="sng" spc="254" dirty="0" err="1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古公亶父</a:t>
            </a:r>
            <a:endParaRPr lang="en-US" sz="4400" u="sng" spc="254" dirty="0">
              <a:latin typeface="隶书" panose="02010509060101010101" pitchFamily="49" charset="-122"/>
              <a:ea typeface="隶书" panose="02010509060101010101" pitchFamily="49" charset="-122"/>
              <a:cs typeface="黄煜臣江西拙楷体"/>
              <a:sym typeface="黄煜臣江西拙楷体"/>
            </a:endParaRPr>
          </a:p>
        </p:txBody>
      </p:sp>
      <p:sp>
        <p:nvSpPr>
          <p:cNvPr id="44" name="TextBox 32"/>
          <p:cNvSpPr txBox="1"/>
          <p:nvPr/>
        </p:nvSpPr>
        <p:spPr>
          <a:xfrm>
            <a:off x="13769405" y="6123238"/>
            <a:ext cx="217918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400" u="sng" spc="254" dirty="0" err="1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周文王</a:t>
            </a:r>
            <a:endParaRPr lang="en-US" sz="4400" u="sng" spc="254" dirty="0">
              <a:latin typeface="隶书" panose="02010509060101010101" pitchFamily="49" charset="-122"/>
              <a:ea typeface="隶书" panose="02010509060101010101" pitchFamily="49" charset="-122"/>
              <a:cs typeface="黄煜臣江西拙楷体"/>
              <a:sym typeface="黄煜臣江西拙楷体"/>
            </a:endParaRPr>
          </a:p>
        </p:txBody>
      </p:sp>
      <p:sp>
        <p:nvSpPr>
          <p:cNvPr id="45" name="AutoShape 33"/>
          <p:cNvSpPr/>
          <p:nvPr/>
        </p:nvSpPr>
        <p:spPr>
          <a:xfrm>
            <a:off x="14859000" y="3829473"/>
            <a:ext cx="0" cy="2061700"/>
          </a:xfrm>
          <a:prstGeom prst="line">
            <a:avLst/>
          </a:prstGeom>
          <a:ln w="38100" cap="flat">
            <a:solidFill>
              <a:srgbClr val="FF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zh-CN" altLang="en-US" sz="320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7"/>
          <p:cNvGrpSpPr/>
          <p:nvPr/>
        </p:nvGrpSpPr>
        <p:grpSpPr>
          <a:xfrm>
            <a:off x="0" y="1710962"/>
            <a:ext cx="18288000" cy="7473334"/>
            <a:chOff x="0" y="0"/>
            <a:chExt cx="4816593" cy="2167467"/>
          </a:xfrm>
        </p:grpSpPr>
        <p:sp>
          <p:nvSpPr>
            <p:cNvPr id="6" name="Freeform 18"/>
            <p:cNvSpPr/>
            <p:nvPr/>
          </p:nvSpPr>
          <p:spPr>
            <a:xfrm>
              <a:off x="0" y="0"/>
              <a:ext cx="4816592" cy="2167467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7F5EE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Box 19"/>
            <p:cNvSpPr txBox="1"/>
            <p:nvPr/>
          </p:nvSpPr>
          <p:spPr>
            <a:xfrm>
              <a:off x="0" y="-28575"/>
              <a:ext cx="4816593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7" name="TextBox 20"/>
          <p:cNvSpPr txBox="1"/>
          <p:nvPr/>
        </p:nvSpPr>
        <p:spPr>
          <a:xfrm>
            <a:off x="3002939" y="2588134"/>
            <a:ext cx="12282117" cy="871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b="1" dirty="0" err="1">
                <a:solidFill>
                  <a:srgbClr val="22211E"/>
                </a:solidFill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习爷爷在宝鸡青铜器博物</a:t>
            </a:r>
            <a:r>
              <a:rPr lang="zh-CN" altLang="en-US" sz="5600" b="1" dirty="0">
                <a:solidFill>
                  <a:srgbClr val="22211E"/>
                </a:solidFill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院</a:t>
            </a:r>
            <a:r>
              <a:rPr lang="en-US" sz="5600" b="1" dirty="0" err="1">
                <a:solidFill>
                  <a:srgbClr val="22211E"/>
                </a:solidFill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教导我们</a:t>
            </a:r>
            <a:r>
              <a:rPr lang="en-US" sz="5600" b="1" dirty="0">
                <a:solidFill>
                  <a:srgbClr val="22211E"/>
                </a:solidFill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:</a:t>
            </a:r>
            <a:endParaRPr lang="en-US" sz="5600" b="1" dirty="0">
              <a:solidFill>
                <a:srgbClr val="22211E"/>
              </a:solidFill>
              <a:latin typeface="隶书" panose="02010509060101010101" pitchFamily="49" charset="-122"/>
              <a:ea typeface="隶书" panose="02010509060101010101" pitchFamily="49" charset="-122"/>
              <a:cs typeface="黄煜臣江西拙楷体"/>
              <a:sym typeface="黄煜臣江西拙楷体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71600" y="4336697"/>
            <a:ext cx="15468600" cy="3549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4E3926"/>
                </a:solidFill>
                <a:latin typeface="楷体" panose="02010609060101010101" pitchFamily="49" charset="-122"/>
                <a:ea typeface="楷体" panose="020106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 </a:t>
            </a:r>
            <a:r>
              <a:rPr lang="zh-CN" altLang="en-US" sz="4000" b="1" dirty="0">
                <a:solidFill>
                  <a:srgbClr val="4E3926"/>
                </a:solidFill>
                <a:latin typeface="楷体" panose="02010609060101010101" pitchFamily="49" charset="-122"/>
                <a:ea typeface="楷体" panose="020106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   “中华文明五千年，还要进一步挖掘，深入研究、阐释它的内涵和精神，宣传好其中蕴含的伟大智慧，从而让大家更加尊崇热爱，增强对中华文明的自豪感，弘扬爱国主义精神，把中华优秀传统文化一代一代传下去。”</a:t>
            </a:r>
            <a:endParaRPr lang="en-US" sz="4000" b="1" dirty="0">
              <a:solidFill>
                <a:srgbClr val="4E3926"/>
              </a:solidFill>
              <a:latin typeface="楷体" panose="02010609060101010101" pitchFamily="49" charset="-122"/>
              <a:ea typeface="楷体" panose="02010609060101010101" pitchFamily="49" charset="-122"/>
              <a:cs typeface="字由点字小隶书" panose="00020600040101010101" charset="-122"/>
              <a:sym typeface="字由点字小隶书" panose="00020600040101010101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7"/>
          <p:cNvGrpSpPr/>
          <p:nvPr/>
        </p:nvGrpSpPr>
        <p:grpSpPr>
          <a:xfrm>
            <a:off x="0" y="1710962"/>
            <a:ext cx="18288000" cy="7473334"/>
            <a:chOff x="0" y="0"/>
            <a:chExt cx="4816593" cy="2167467"/>
          </a:xfrm>
        </p:grpSpPr>
        <p:sp>
          <p:nvSpPr>
            <p:cNvPr id="6" name="Freeform 18"/>
            <p:cNvSpPr/>
            <p:nvPr/>
          </p:nvSpPr>
          <p:spPr>
            <a:xfrm>
              <a:off x="0" y="0"/>
              <a:ext cx="4816592" cy="2167467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7F5EE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TextBox 19"/>
            <p:cNvSpPr txBox="1"/>
            <p:nvPr/>
          </p:nvSpPr>
          <p:spPr>
            <a:xfrm>
              <a:off x="0" y="-28575"/>
              <a:ext cx="4816593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066638" y="1921650"/>
            <a:ext cx="5676900" cy="7080032"/>
            <a:chOff x="0" y="0"/>
            <a:chExt cx="2016538" cy="167231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16538" cy="1672319"/>
            </a:xfrm>
            <a:custGeom>
              <a:avLst/>
              <a:gdLst/>
              <a:ahLst/>
              <a:cxnLst/>
              <a:rect l="l" t="t" r="r" b="b"/>
              <a:pathLst>
                <a:path w="2016538" h="1672319">
                  <a:moveTo>
                    <a:pt x="20223" y="0"/>
                  </a:moveTo>
                  <a:lnTo>
                    <a:pt x="1996315" y="0"/>
                  </a:lnTo>
                  <a:cubicBezTo>
                    <a:pt x="2001679" y="0"/>
                    <a:pt x="2006823" y="2131"/>
                    <a:pt x="2010615" y="5923"/>
                  </a:cubicBezTo>
                  <a:cubicBezTo>
                    <a:pt x="2014408" y="9716"/>
                    <a:pt x="2016538" y="14860"/>
                    <a:pt x="2016538" y="20223"/>
                  </a:cubicBezTo>
                  <a:lnTo>
                    <a:pt x="2016538" y="1652096"/>
                  </a:lnTo>
                  <a:cubicBezTo>
                    <a:pt x="2016538" y="1657460"/>
                    <a:pt x="2014408" y="1662604"/>
                    <a:pt x="2010615" y="1666396"/>
                  </a:cubicBezTo>
                  <a:cubicBezTo>
                    <a:pt x="2006823" y="1670189"/>
                    <a:pt x="2001679" y="1672319"/>
                    <a:pt x="1996315" y="1672319"/>
                  </a:cubicBezTo>
                  <a:lnTo>
                    <a:pt x="20223" y="1672319"/>
                  </a:lnTo>
                  <a:cubicBezTo>
                    <a:pt x="14860" y="1672319"/>
                    <a:pt x="9716" y="1670189"/>
                    <a:pt x="5923" y="1666396"/>
                  </a:cubicBezTo>
                  <a:cubicBezTo>
                    <a:pt x="2131" y="1662604"/>
                    <a:pt x="0" y="1657460"/>
                    <a:pt x="0" y="1652096"/>
                  </a:cubicBezTo>
                  <a:lnTo>
                    <a:pt x="0" y="20223"/>
                  </a:lnTo>
                  <a:cubicBezTo>
                    <a:pt x="0" y="14860"/>
                    <a:pt x="2131" y="9716"/>
                    <a:pt x="5923" y="5923"/>
                  </a:cubicBezTo>
                  <a:cubicBezTo>
                    <a:pt x="9716" y="2131"/>
                    <a:pt x="14860" y="0"/>
                    <a:pt x="20223" y="0"/>
                  </a:cubicBezTo>
                  <a:close/>
                </a:path>
              </a:pathLst>
            </a:custGeom>
            <a:solidFill>
              <a:srgbClr val="BE8447"/>
            </a:solidFill>
            <a:ln w="28575" cap="sq">
              <a:solidFill>
                <a:srgbClr val="FFF8F0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8" name="TextBox 21"/>
            <p:cNvSpPr txBox="1"/>
            <p:nvPr/>
          </p:nvSpPr>
          <p:spPr>
            <a:xfrm>
              <a:off x="0" y="-76200"/>
              <a:ext cx="2016538" cy="1748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5"/>
                </a:lnSpc>
              </a:pPr>
              <a:endParaRPr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sp>
        <p:nvSpPr>
          <p:cNvPr id="26" name="TextBox 24"/>
          <p:cNvSpPr txBox="1"/>
          <p:nvPr/>
        </p:nvSpPr>
        <p:spPr>
          <a:xfrm>
            <a:off x="12268200" y="2779533"/>
            <a:ext cx="5197243" cy="5107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760"/>
              </a:lnSpc>
            </a:pPr>
            <a:r>
              <a:rPr lang="en-US" sz="4000" dirty="0">
                <a:solidFill>
                  <a:srgbClr val="FFFFFF"/>
                </a:solidFill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    宝鸡作为“</a:t>
            </a:r>
            <a:r>
              <a:rPr lang="en-US" sz="4000" dirty="0" err="1">
                <a:solidFill>
                  <a:srgbClr val="FFFFFF"/>
                </a:solidFill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青铜器之乡</a:t>
            </a:r>
            <a:r>
              <a:rPr lang="en-US" sz="4000" dirty="0">
                <a:solidFill>
                  <a:srgbClr val="FFFFFF"/>
                </a:solidFill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”，</a:t>
            </a:r>
            <a:r>
              <a:rPr lang="en-US" sz="4000" dirty="0" err="1">
                <a:solidFill>
                  <a:srgbClr val="FFFFFF"/>
                </a:solidFill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拥有着中国第一座以青铜器命名的青铜文化专题博物馆</a:t>
            </a:r>
            <a:endParaRPr lang="en-US" sz="4000" dirty="0">
              <a:solidFill>
                <a:srgbClr val="FFFFFF"/>
              </a:solidFill>
              <a:latin typeface="隶书" panose="02010509060101010101" pitchFamily="49" charset="-122"/>
              <a:ea typeface="隶书" panose="02010509060101010101" pitchFamily="49" charset="-122"/>
              <a:cs typeface="字由点字小隶书" panose="00020600040101010101" charset="-122"/>
              <a:sym typeface="字由点字小隶书" panose="00020600040101010101" charset="-122"/>
            </a:endParaRPr>
          </a:p>
          <a:p>
            <a:pPr algn="just">
              <a:lnSpc>
                <a:spcPts val="5760"/>
              </a:lnSpc>
            </a:pPr>
            <a:r>
              <a:rPr lang="en-US" sz="4000" dirty="0" err="1">
                <a:solidFill>
                  <a:srgbClr val="FFFFFF"/>
                </a:solidFill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宝鸡青铜器博物院，集中收藏、研究和展示商周时期的青铜器</a:t>
            </a:r>
            <a:r>
              <a:rPr lang="en-US" sz="4000" dirty="0">
                <a:solidFill>
                  <a:srgbClr val="FFFFFF"/>
                </a:solidFill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。</a:t>
            </a:r>
            <a:endParaRPr lang="en-US" sz="4000" dirty="0">
              <a:solidFill>
                <a:srgbClr val="FFFFFF"/>
              </a:solidFill>
              <a:latin typeface="隶书" panose="02010509060101010101" pitchFamily="49" charset="-122"/>
              <a:ea typeface="隶书" panose="02010509060101010101" pitchFamily="49" charset="-122"/>
              <a:cs typeface="字由点字小隶书" panose="00020600040101010101" charset="-122"/>
              <a:sym typeface="字由点字小隶书" panose="00020600040101010101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76" y="1939697"/>
            <a:ext cx="11522181" cy="708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接连接符 8"/>
          <p:cNvCxnSpPr/>
          <p:nvPr/>
        </p:nvCxnSpPr>
        <p:spPr>
          <a:xfrm>
            <a:off x="16459200" y="5370844"/>
            <a:ext cx="90000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9006991" y="-1181100"/>
            <a:ext cx="8252309" cy="10988447"/>
          </a:xfrm>
          <a:custGeom>
            <a:avLst/>
            <a:gdLst/>
            <a:ahLst/>
            <a:cxnLst/>
            <a:rect l="l" t="t" r="r" b="b"/>
            <a:pathLst>
              <a:path w="8252309" h="10988447">
                <a:moveTo>
                  <a:pt x="0" y="0"/>
                </a:moveTo>
                <a:lnTo>
                  <a:pt x="8252309" y="0"/>
                </a:lnTo>
                <a:lnTo>
                  <a:pt x="8252309" y="10988447"/>
                </a:lnTo>
                <a:lnTo>
                  <a:pt x="0" y="1098844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zh-CN" altLang="en-US" sz="2400">
              <a:solidFill>
                <a:schemeClr val="bg2">
                  <a:lumMod val="25000"/>
                </a:schemeClr>
              </a:solidFill>
              <a:latin typeface="字由点字小隶书" panose="00020600040101010101" charset="-122"/>
              <a:ea typeface="字由点字小隶书" panose="00020600040101010101" charset="-122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600200" y="8526860"/>
            <a:ext cx="6019800" cy="450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200" dirty="0" err="1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人教版七年级上册中国历史课本</a:t>
            </a:r>
            <a:endParaRPr lang="en-US" sz="3200" dirty="0">
              <a:latin typeface="隶书" panose="02010509060101010101" pitchFamily="49" charset="-122"/>
              <a:ea typeface="隶书" panose="02010509060101010101" pitchFamily="49" charset="-122"/>
              <a:cs typeface="黄煜臣江西拙楷体"/>
              <a:sym typeface="黄煜臣江西拙楷体"/>
            </a:endParaRPr>
          </a:p>
        </p:txBody>
      </p:sp>
      <p:pic>
        <p:nvPicPr>
          <p:cNvPr id="7" name="图片 6" descr="图片包含 QR 代码&#10;&#10;AI 生成的内容可能不正确。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52" y="1420230"/>
            <a:ext cx="6896100" cy="68961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E8447">
                <a:alpha val="69804"/>
              </a:srgbClr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4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895621"/>
            <a:ext cx="17526000" cy="8495759"/>
          </a:xfrm>
          <a:custGeom>
            <a:avLst/>
            <a:gdLst/>
            <a:ahLst/>
            <a:cxnLst/>
            <a:rect l="l" t="t" r="r" b="b"/>
            <a:pathLst>
              <a:path w="16122068" h="8495759">
                <a:moveTo>
                  <a:pt x="0" y="0"/>
                </a:moveTo>
                <a:lnTo>
                  <a:pt x="16122068" y="0"/>
                </a:lnTo>
                <a:lnTo>
                  <a:pt x="16122068" y="8495758"/>
                </a:lnTo>
                <a:lnTo>
                  <a:pt x="0" y="84957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Freeform 7"/>
          <p:cNvSpPr/>
          <p:nvPr/>
        </p:nvSpPr>
        <p:spPr>
          <a:xfrm>
            <a:off x="1230660" y="2441574"/>
            <a:ext cx="14670739" cy="7537092"/>
          </a:xfrm>
          <a:custGeom>
            <a:avLst/>
            <a:gdLst/>
            <a:ahLst/>
            <a:cxnLst/>
            <a:rect l="l" t="t" r="r" b="b"/>
            <a:pathLst>
              <a:path w="15555542" h="7991660">
                <a:moveTo>
                  <a:pt x="0" y="0"/>
                </a:moveTo>
                <a:lnTo>
                  <a:pt x="15555542" y="0"/>
                </a:lnTo>
                <a:lnTo>
                  <a:pt x="15555542" y="7991659"/>
                </a:lnTo>
                <a:lnTo>
                  <a:pt x="0" y="79916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9784366"/>
            <a:ext cx="2583305" cy="502634"/>
          </a:xfrm>
          <a:custGeom>
            <a:avLst/>
            <a:gdLst/>
            <a:ahLst/>
            <a:cxnLst/>
            <a:rect l="l" t="t" r="r" b="b"/>
            <a:pathLst>
              <a:path w="2583305" h="502634">
                <a:moveTo>
                  <a:pt x="0" y="0"/>
                </a:moveTo>
                <a:lnTo>
                  <a:pt x="2583305" y="0"/>
                </a:lnTo>
                <a:lnTo>
                  <a:pt x="2583305" y="502634"/>
                </a:lnTo>
                <a:lnTo>
                  <a:pt x="0" y="502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10"/>
          <p:cNvSpPr/>
          <p:nvPr/>
        </p:nvSpPr>
        <p:spPr>
          <a:xfrm>
            <a:off x="2583305" y="9784366"/>
            <a:ext cx="2583305" cy="502634"/>
          </a:xfrm>
          <a:custGeom>
            <a:avLst/>
            <a:gdLst/>
            <a:ahLst/>
            <a:cxnLst/>
            <a:rect l="l" t="t" r="r" b="b"/>
            <a:pathLst>
              <a:path w="2583305" h="502634">
                <a:moveTo>
                  <a:pt x="0" y="0"/>
                </a:moveTo>
                <a:lnTo>
                  <a:pt x="2583305" y="0"/>
                </a:lnTo>
                <a:lnTo>
                  <a:pt x="2583305" y="502634"/>
                </a:lnTo>
                <a:lnTo>
                  <a:pt x="0" y="502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>
          <a:xfrm>
            <a:off x="5166610" y="9784366"/>
            <a:ext cx="2583305" cy="502634"/>
          </a:xfrm>
          <a:custGeom>
            <a:avLst/>
            <a:gdLst/>
            <a:ahLst/>
            <a:cxnLst/>
            <a:rect l="l" t="t" r="r" b="b"/>
            <a:pathLst>
              <a:path w="2583305" h="502634">
                <a:moveTo>
                  <a:pt x="0" y="0"/>
                </a:moveTo>
                <a:lnTo>
                  <a:pt x="2583305" y="0"/>
                </a:lnTo>
                <a:lnTo>
                  <a:pt x="2583305" y="502634"/>
                </a:lnTo>
                <a:lnTo>
                  <a:pt x="0" y="502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12"/>
          <p:cNvSpPr/>
          <p:nvPr/>
        </p:nvSpPr>
        <p:spPr>
          <a:xfrm>
            <a:off x="7749915" y="9784366"/>
            <a:ext cx="2583305" cy="502634"/>
          </a:xfrm>
          <a:custGeom>
            <a:avLst/>
            <a:gdLst/>
            <a:ahLst/>
            <a:cxnLst/>
            <a:rect l="l" t="t" r="r" b="b"/>
            <a:pathLst>
              <a:path w="2583305" h="502634">
                <a:moveTo>
                  <a:pt x="0" y="0"/>
                </a:moveTo>
                <a:lnTo>
                  <a:pt x="2583305" y="0"/>
                </a:lnTo>
                <a:lnTo>
                  <a:pt x="2583305" y="502634"/>
                </a:lnTo>
                <a:lnTo>
                  <a:pt x="0" y="502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13"/>
          <p:cNvSpPr/>
          <p:nvPr/>
        </p:nvSpPr>
        <p:spPr>
          <a:xfrm>
            <a:off x="10333220" y="9784366"/>
            <a:ext cx="2583305" cy="502634"/>
          </a:xfrm>
          <a:custGeom>
            <a:avLst/>
            <a:gdLst/>
            <a:ahLst/>
            <a:cxnLst/>
            <a:rect l="l" t="t" r="r" b="b"/>
            <a:pathLst>
              <a:path w="2583305" h="502634">
                <a:moveTo>
                  <a:pt x="0" y="0"/>
                </a:moveTo>
                <a:lnTo>
                  <a:pt x="2583304" y="0"/>
                </a:lnTo>
                <a:lnTo>
                  <a:pt x="2583304" y="502634"/>
                </a:lnTo>
                <a:lnTo>
                  <a:pt x="0" y="502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4"/>
          <p:cNvSpPr/>
          <p:nvPr/>
        </p:nvSpPr>
        <p:spPr>
          <a:xfrm>
            <a:off x="0" y="16301"/>
            <a:ext cx="4306921" cy="336723"/>
          </a:xfrm>
          <a:custGeom>
            <a:avLst/>
            <a:gdLst/>
            <a:ahLst/>
            <a:cxnLst/>
            <a:rect l="l" t="t" r="r" b="b"/>
            <a:pathLst>
              <a:path w="4306921" h="336723">
                <a:moveTo>
                  <a:pt x="0" y="0"/>
                </a:moveTo>
                <a:lnTo>
                  <a:pt x="4306921" y="0"/>
                </a:lnTo>
                <a:lnTo>
                  <a:pt x="4306921" y="336723"/>
                </a:lnTo>
                <a:lnTo>
                  <a:pt x="0" y="3367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1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5"/>
          <p:cNvSpPr/>
          <p:nvPr/>
        </p:nvSpPr>
        <p:spPr>
          <a:xfrm>
            <a:off x="4306921" y="16301"/>
            <a:ext cx="4306921" cy="336723"/>
          </a:xfrm>
          <a:custGeom>
            <a:avLst/>
            <a:gdLst/>
            <a:ahLst/>
            <a:cxnLst/>
            <a:rect l="l" t="t" r="r" b="b"/>
            <a:pathLst>
              <a:path w="4306921" h="336723">
                <a:moveTo>
                  <a:pt x="0" y="0"/>
                </a:moveTo>
                <a:lnTo>
                  <a:pt x="4306920" y="0"/>
                </a:lnTo>
                <a:lnTo>
                  <a:pt x="4306920" y="336723"/>
                </a:lnTo>
                <a:lnTo>
                  <a:pt x="0" y="3367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1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16"/>
          <p:cNvSpPr/>
          <p:nvPr/>
        </p:nvSpPr>
        <p:spPr>
          <a:xfrm>
            <a:off x="8613841" y="3749"/>
            <a:ext cx="4836899" cy="378158"/>
          </a:xfrm>
          <a:custGeom>
            <a:avLst/>
            <a:gdLst/>
            <a:ahLst/>
            <a:cxnLst/>
            <a:rect l="l" t="t" r="r" b="b"/>
            <a:pathLst>
              <a:path w="4836899" h="378158">
                <a:moveTo>
                  <a:pt x="0" y="0"/>
                </a:moveTo>
                <a:lnTo>
                  <a:pt x="4836900" y="0"/>
                </a:lnTo>
                <a:lnTo>
                  <a:pt x="4836900" y="378157"/>
                </a:lnTo>
                <a:lnTo>
                  <a:pt x="0" y="3781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1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7" name="Freeform 17"/>
          <p:cNvSpPr/>
          <p:nvPr/>
        </p:nvSpPr>
        <p:spPr>
          <a:xfrm>
            <a:off x="13450741" y="16301"/>
            <a:ext cx="4837259" cy="378186"/>
          </a:xfrm>
          <a:custGeom>
            <a:avLst/>
            <a:gdLst/>
            <a:ahLst/>
            <a:cxnLst/>
            <a:rect l="l" t="t" r="r" b="b"/>
            <a:pathLst>
              <a:path w="4837259" h="378186">
                <a:moveTo>
                  <a:pt x="0" y="0"/>
                </a:moveTo>
                <a:lnTo>
                  <a:pt x="4837259" y="0"/>
                </a:lnTo>
                <a:lnTo>
                  <a:pt x="4837259" y="378186"/>
                </a:lnTo>
                <a:lnTo>
                  <a:pt x="0" y="3781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1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4" name="Freeform 24"/>
          <p:cNvSpPr/>
          <p:nvPr/>
        </p:nvSpPr>
        <p:spPr>
          <a:xfrm>
            <a:off x="12916524" y="9784366"/>
            <a:ext cx="2583305" cy="502634"/>
          </a:xfrm>
          <a:custGeom>
            <a:avLst/>
            <a:gdLst/>
            <a:ahLst/>
            <a:cxnLst/>
            <a:rect l="l" t="t" r="r" b="b"/>
            <a:pathLst>
              <a:path w="2583305" h="502634">
                <a:moveTo>
                  <a:pt x="0" y="0"/>
                </a:moveTo>
                <a:lnTo>
                  <a:pt x="2583305" y="0"/>
                </a:lnTo>
                <a:lnTo>
                  <a:pt x="2583305" y="502634"/>
                </a:lnTo>
                <a:lnTo>
                  <a:pt x="0" y="502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5" name="Freeform 25"/>
          <p:cNvSpPr/>
          <p:nvPr/>
        </p:nvSpPr>
        <p:spPr>
          <a:xfrm>
            <a:off x="15499829" y="9744505"/>
            <a:ext cx="2788171" cy="542495"/>
          </a:xfrm>
          <a:custGeom>
            <a:avLst/>
            <a:gdLst/>
            <a:ahLst/>
            <a:cxnLst/>
            <a:rect l="l" t="t" r="r" b="b"/>
            <a:pathLst>
              <a:path w="2788171" h="542495">
                <a:moveTo>
                  <a:pt x="0" y="0"/>
                </a:moveTo>
                <a:lnTo>
                  <a:pt x="2788171" y="0"/>
                </a:lnTo>
                <a:lnTo>
                  <a:pt x="2788171" y="542495"/>
                </a:lnTo>
                <a:lnTo>
                  <a:pt x="0" y="5424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0" name="TextBox 24"/>
          <p:cNvSpPr txBox="1"/>
          <p:nvPr/>
        </p:nvSpPr>
        <p:spPr>
          <a:xfrm>
            <a:off x="2574777" y="2705100"/>
            <a:ext cx="13198623" cy="5371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400" b="1" dirty="0">
                <a:solidFill>
                  <a:srgbClr val="4E3926"/>
                </a:solidFill>
                <a:latin typeface="楷体" panose="02010609060101010101" pitchFamily="49" charset="-122"/>
                <a:ea typeface="楷体" panose="020106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    【</a:t>
            </a:r>
            <a:r>
              <a:rPr lang="zh-CN" altLang="en-US" sz="3400" b="1" dirty="0">
                <a:solidFill>
                  <a:srgbClr val="4E3926"/>
                </a:solidFill>
                <a:latin typeface="楷体" panose="02010609060101010101" pitchFamily="49" charset="-122"/>
                <a:ea typeface="楷体" panose="020106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说明</a:t>
            </a:r>
            <a:r>
              <a:rPr lang="en-US" altLang="zh-CN" sz="3400" b="1" dirty="0">
                <a:solidFill>
                  <a:srgbClr val="4E3926"/>
                </a:solidFill>
                <a:latin typeface="楷体" panose="02010609060101010101" pitchFamily="49" charset="-122"/>
                <a:ea typeface="楷体" panose="020106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】</a:t>
            </a:r>
            <a:r>
              <a:rPr lang="zh-CN" altLang="en-US" sz="3400" b="1" dirty="0">
                <a:solidFill>
                  <a:srgbClr val="4E3926"/>
                </a:solidFill>
                <a:latin typeface="楷体" panose="02010609060101010101" pitchFamily="49" charset="-122"/>
                <a:ea typeface="楷体" panose="020106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为了深入贯彻习近平文化思想，贯彻习近平总书记关于少年儿童和少先队工作的重要论述，落实第九次全国少代会工作部署，引导少年儿童传承中华优秀传统文化，全国少工委办公室组织力量制作推出“红领巾传文脉</a:t>
            </a:r>
            <a:r>
              <a:rPr lang="en-US" altLang="zh-CN" sz="3400" b="1" dirty="0">
                <a:solidFill>
                  <a:srgbClr val="4E3926"/>
                </a:solidFill>
                <a:latin typeface="楷体" panose="02010609060101010101" pitchFamily="49" charset="-122"/>
                <a:ea typeface="楷体" panose="020106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——</a:t>
            </a:r>
            <a:r>
              <a:rPr lang="zh-CN" altLang="en-US" sz="3400" b="1" dirty="0">
                <a:solidFill>
                  <a:srgbClr val="4E3926"/>
                </a:solidFill>
                <a:latin typeface="楷体" panose="02010609060101010101" pitchFamily="49" charset="-122"/>
                <a:ea typeface="楷体" panose="020106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跟着习爷爷学在博物馆”少先队主题队课资源包（含视频、课件、讲义等），供各级少先队组织、少先队辅导员开展队课、队日、队会等少先队活动参考使用。全国少工委办公室拥有著作权，未经允许不得用于其他用途。</a:t>
            </a:r>
            <a:endParaRPr lang="en-US" sz="3400" b="1" dirty="0">
              <a:solidFill>
                <a:srgbClr val="4E3926"/>
              </a:solidFill>
              <a:latin typeface="楷体" panose="02010609060101010101" pitchFamily="49" charset="-122"/>
              <a:ea typeface="楷体" panose="02010609060101010101" pitchFamily="49" charset="-122"/>
              <a:cs typeface="字由点字小隶书" panose="00020600040101010101" charset="-122"/>
              <a:sym typeface="字由点字小隶书" panose="0002060004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2065745" y="8877300"/>
            <a:ext cx="14164855" cy="847039"/>
            <a:chOff x="0" y="0"/>
            <a:chExt cx="4039565" cy="747255"/>
          </a:xfrm>
        </p:grpSpPr>
        <p:sp>
          <p:nvSpPr>
            <p:cNvPr id="3" name="Freeform 8"/>
            <p:cNvSpPr/>
            <p:nvPr/>
          </p:nvSpPr>
          <p:spPr>
            <a:xfrm>
              <a:off x="0" y="0"/>
              <a:ext cx="4039565" cy="747255"/>
            </a:xfrm>
            <a:custGeom>
              <a:avLst/>
              <a:gdLst/>
              <a:ahLst/>
              <a:cxnLst/>
              <a:rect l="l" t="t" r="r" b="b"/>
              <a:pathLst>
                <a:path w="4039565" h="747255">
                  <a:moveTo>
                    <a:pt x="0" y="0"/>
                  </a:moveTo>
                  <a:lnTo>
                    <a:pt x="4039565" y="0"/>
                  </a:lnTo>
                  <a:lnTo>
                    <a:pt x="4039565" y="747255"/>
                  </a:lnTo>
                  <a:lnTo>
                    <a:pt x="0" y="74725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TextBox 9"/>
            <p:cNvSpPr txBox="1"/>
            <p:nvPr/>
          </p:nvSpPr>
          <p:spPr>
            <a:xfrm>
              <a:off x="0" y="9525"/>
              <a:ext cx="4039565" cy="737730"/>
            </a:xfrm>
            <a:prstGeom prst="rect">
              <a:avLst/>
            </a:prstGeom>
          </p:spPr>
          <p:txBody>
            <a:bodyPr lIns="37570" tIns="37570" rIns="37570" bIns="375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745" y="266700"/>
            <a:ext cx="14164855" cy="8839200"/>
          </a:xfrm>
          <a:prstGeom prst="rect">
            <a:avLst/>
          </a:prstGeom>
        </p:spPr>
      </p:pic>
      <p:sp>
        <p:nvSpPr>
          <p:cNvPr id="24" name="TextBox 20"/>
          <p:cNvSpPr txBox="1"/>
          <p:nvPr/>
        </p:nvSpPr>
        <p:spPr>
          <a:xfrm>
            <a:off x="1828800" y="8953500"/>
            <a:ext cx="14630400" cy="629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altLang="zh-CN" sz="2800" dirty="0"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2024</a:t>
            </a:r>
            <a:r>
              <a:rPr lang="zh-CN" altLang="en-US" sz="2800" dirty="0"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年</a:t>
            </a:r>
            <a:r>
              <a:rPr lang="en-US" altLang="zh-CN" sz="2800" dirty="0"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9</a:t>
            </a:r>
            <a:r>
              <a:rPr lang="zh-CN" altLang="en-US" sz="2800" dirty="0"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月</a:t>
            </a:r>
            <a:r>
              <a:rPr lang="en-US" altLang="zh-CN" sz="2800" dirty="0"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10</a:t>
            </a:r>
            <a:r>
              <a:rPr lang="zh-CN" altLang="en-US" sz="2800" dirty="0"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日，习爷爷在宝鸡青铜器博物院端详何尊（图片来源：新华社）</a:t>
            </a:r>
            <a:endParaRPr lang="zh-CN" altLang="en-US" sz="2800" dirty="0">
              <a:latin typeface="隶书" panose="02010509060101010101" pitchFamily="49" charset="-122"/>
              <a:ea typeface="隶书" panose="02010509060101010101" pitchFamily="49" charset="-122"/>
              <a:cs typeface="字由点字小隶书" panose="00020600040101010101" charset="-122"/>
              <a:sym typeface="字由点字小隶书" panose="0002060004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7"/>
          <p:cNvGrpSpPr/>
          <p:nvPr/>
        </p:nvGrpSpPr>
        <p:grpSpPr>
          <a:xfrm>
            <a:off x="3184260" y="4152900"/>
            <a:ext cx="11979539" cy="5562600"/>
            <a:chOff x="0" y="0"/>
            <a:chExt cx="4039565" cy="747255"/>
          </a:xfrm>
        </p:grpSpPr>
        <p:sp>
          <p:nvSpPr>
            <p:cNvPr id="24" name="Freeform 8"/>
            <p:cNvSpPr/>
            <p:nvPr/>
          </p:nvSpPr>
          <p:spPr>
            <a:xfrm>
              <a:off x="0" y="0"/>
              <a:ext cx="4039565" cy="747255"/>
            </a:xfrm>
            <a:custGeom>
              <a:avLst/>
              <a:gdLst/>
              <a:ahLst/>
              <a:cxnLst/>
              <a:rect l="l" t="t" r="r" b="b"/>
              <a:pathLst>
                <a:path w="4039565" h="747255">
                  <a:moveTo>
                    <a:pt x="0" y="0"/>
                  </a:moveTo>
                  <a:lnTo>
                    <a:pt x="4039565" y="0"/>
                  </a:lnTo>
                  <a:lnTo>
                    <a:pt x="4039565" y="747255"/>
                  </a:lnTo>
                  <a:lnTo>
                    <a:pt x="0" y="74725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TextBox 9"/>
            <p:cNvSpPr txBox="1"/>
            <p:nvPr/>
          </p:nvSpPr>
          <p:spPr>
            <a:xfrm>
              <a:off x="0" y="9525"/>
              <a:ext cx="4039565" cy="737730"/>
            </a:xfrm>
            <a:prstGeom prst="rect">
              <a:avLst/>
            </a:prstGeom>
          </p:spPr>
          <p:txBody>
            <a:bodyPr lIns="37570" tIns="37570" rIns="37570" bIns="375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352800" y="8572500"/>
            <a:ext cx="11658600" cy="13849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algn="just"/>
            <a:r>
              <a:rPr lang="en-US" altLang="zh-CN" sz="2400" spc="300" dirty="0" err="1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二〇二五年新年贺词</a:t>
            </a:r>
            <a:r>
              <a:rPr lang="zh-CN" altLang="en-US" sz="2400" spc="300" dirty="0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：</a:t>
            </a:r>
            <a:endParaRPr lang="en-US" altLang="zh-CN" sz="2400" spc="300" dirty="0">
              <a:latin typeface="隶书" panose="02010509060101010101" pitchFamily="49" charset="-122"/>
              <a:ea typeface="隶书" panose="02010509060101010101" pitchFamily="49" charset="-122"/>
              <a:cs typeface="黄煜臣江西拙楷体"/>
              <a:sym typeface="黄煜臣江西拙楷体"/>
            </a:endParaRPr>
          </a:p>
          <a:p>
            <a:pPr algn="just"/>
            <a:r>
              <a:rPr lang="en-US" altLang="zh-CN" sz="2400" spc="300" dirty="0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    </a:t>
            </a:r>
            <a:r>
              <a:rPr lang="zh-CN" altLang="en-US" sz="2400" spc="300" dirty="0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从五千多年中华文明的传承中一路走来，</a:t>
            </a:r>
            <a:r>
              <a:rPr lang="zh-CN" altLang="en-US" sz="2400" spc="3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“中国”</a:t>
            </a:r>
            <a:r>
              <a:rPr lang="zh-CN" altLang="en-US" sz="2400" spc="300" dirty="0"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二字镌刻在“何尊”底部，更铭刻在每个华夏儿女心中。（图片来源：新华社）</a:t>
            </a:r>
            <a:endParaRPr lang="en-US" spc="300" dirty="0">
              <a:latin typeface="隶书" panose="02010509060101010101" pitchFamily="49" charset="-122"/>
              <a:ea typeface="隶书" panose="02010509060101010101" pitchFamily="49" charset="-122"/>
              <a:cs typeface="黄煜臣江西拙楷体"/>
              <a:sym typeface="黄煜臣江西拙楷体"/>
            </a:endParaRPr>
          </a:p>
          <a:p>
            <a:pPr algn="just"/>
            <a:endParaRPr lang="en-US" spc="300" dirty="0">
              <a:latin typeface="隶书" panose="02010509060101010101" pitchFamily="49" charset="-122"/>
              <a:ea typeface="隶书" panose="02010509060101010101" pitchFamily="49" charset="-122"/>
              <a:cs typeface="黄煜臣江西拙楷体"/>
              <a:sym typeface="黄煜臣江西拙楷体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61" y="266700"/>
            <a:ext cx="11979539" cy="828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2732234" y="1447976"/>
            <a:ext cx="9983747" cy="7308103"/>
          </a:xfrm>
          <a:custGeom>
            <a:avLst/>
            <a:gdLst/>
            <a:ahLst/>
            <a:cxnLst/>
            <a:rect l="l" t="t" r="r" b="b"/>
            <a:pathLst>
              <a:path w="9983747" h="7308103">
                <a:moveTo>
                  <a:pt x="0" y="0"/>
                </a:moveTo>
                <a:lnTo>
                  <a:pt x="9983746" y="0"/>
                </a:lnTo>
                <a:lnTo>
                  <a:pt x="9983746" y="7308103"/>
                </a:lnTo>
                <a:lnTo>
                  <a:pt x="0" y="730810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43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8763000" y="-1243942"/>
            <a:ext cx="8252309" cy="10988447"/>
          </a:xfrm>
          <a:custGeom>
            <a:avLst/>
            <a:gdLst/>
            <a:ahLst/>
            <a:cxnLst/>
            <a:rect l="l" t="t" r="r" b="b"/>
            <a:pathLst>
              <a:path w="8252309" h="10988447">
                <a:moveTo>
                  <a:pt x="0" y="0"/>
                </a:moveTo>
                <a:lnTo>
                  <a:pt x="8252309" y="0"/>
                </a:lnTo>
                <a:lnTo>
                  <a:pt x="8252309" y="10988447"/>
                </a:lnTo>
                <a:lnTo>
                  <a:pt x="0" y="109884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2743200" y="1129012"/>
            <a:ext cx="3529773" cy="7976888"/>
          </a:xfrm>
          <a:custGeom>
            <a:avLst/>
            <a:gdLst/>
            <a:ahLst/>
            <a:cxnLst/>
            <a:rect l="l" t="t" r="r" b="b"/>
            <a:pathLst>
              <a:path w="3529773" h="7976888">
                <a:moveTo>
                  <a:pt x="0" y="0"/>
                </a:moveTo>
                <a:lnTo>
                  <a:pt x="3529773" y="0"/>
                </a:lnTo>
                <a:lnTo>
                  <a:pt x="3529773" y="7976888"/>
                </a:lnTo>
                <a:lnTo>
                  <a:pt x="0" y="79768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629400" y="2324100"/>
            <a:ext cx="2981428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铜</a:t>
            </a:r>
            <a:endParaRPr lang="en-US" sz="5400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字由点字小隶书" panose="00020600040101010101" charset="-122"/>
              <a:sym typeface="字由点字小隶书" panose="00020600040101010101" charset="-122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629400" y="4829311"/>
            <a:ext cx="2981428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锡</a:t>
            </a:r>
            <a:endParaRPr lang="en-US" sz="5400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字由点字小隶书" panose="00020600040101010101" charset="-122"/>
              <a:sym typeface="字由点字小隶书" panose="00020600040101010101" charset="-122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629400" y="7648711"/>
            <a:ext cx="2981428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铅</a:t>
            </a:r>
            <a:endParaRPr lang="en-US" sz="5400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字由点字小隶书" panose="00020600040101010101" charset="-122"/>
              <a:sym typeface="字由点字小隶书" panose="00020600040101010101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9"/>
          <p:cNvSpPr txBox="1"/>
          <p:nvPr/>
        </p:nvSpPr>
        <p:spPr>
          <a:xfrm>
            <a:off x="0" y="846200"/>
            <a:ext cx="18288000" cy="833809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60"/>
              </a:lnSpc>
            </a:pPr>
          </a:p>
        </p:txBody>
      </p:sp>
      <p:sp>
        <p:nvSpPr>
          <p:cNvPr id="21" name="Freeform 21"/>
          <p:cNvSpPr/>
          <p:nvPr/>
        </p:nvSpPr>
        <p:spPr>
          <a:xfrm>
            <a:off x="0" y="2688634"/>
            <a:ext cx="18288000" cy="6103620"/>
          </a:xfrm>
          <a:custGeom>
            <a:avLst/>
            <a:gdLst/>
            <a:ahLst/>
            <a:cxnLst/>
            <a:rect l="l" t="t" r="r" b="b"/>
            <a:pathLst>
              <a:path w="18288000" h="6103620">
                <a:moveTo>
                  <a:pt x="0" y="0"/>
                </a:moveTo>
                <a:lnTo>
                  <a:pt x="18288000" y="0"/>
                </a:lnTo>
                <a:lnTo>
                  <a:pt x="18288000" y="6103620"/>
                </a:lnTo>
                <a:lnTo>
                  <a:pt x="0" y="61036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457217" y="773789"/>
            <a:ext cx="9373566" cy="871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b="1" dirty="0">
                <a:solidFill>
                  <a:srgbClr val="22211E"/>
                </a:solidFill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“</a:t>
            </a:r>
            <a:r>
              <a:rPr lang="en-US" sz="5600" b="1" dirty="0" err="1">
                <a:solidFill>
                  <a:srgbClr val="22211E"/>
                </a:solidFill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明尊卑，别上下</a:t>
            </a:r>
            <a:r>
              <a:rPr lang="en-US" sz="5600" b="1" dirty="0">
                <a:solidFill>
                  <a:srgbClr val="22211E"/>
                </a:solidFill>
                <a:latin typeface="隶书" panose="02010509060101010101" pitchFamily="49" charset="-122"/>
                <a:ea typeface="隶书" panose="02010509060101010101" pitchFamily="49" charset="-122"/>
                <a:cs typeface="黄煜臣江西拙楷体"/>
                <a:sym typeface="黄煜臣江西拙楷体"/>
              </a:rPr>
              <a:t>”</a:t>
            </a:r>
            <a:endParaRPr lang="en-US" sz="5600" b="1" dirty="0">
              <a:solidFill>
                <a:srgbClr val="22211E"/>
              </a:solidFill>
              <a:latin typeface="隶书" panose="02010509060101010101" pitchFamily="49" charset="-122"/>
              <a:ea typeface="隶书" panose="02010509060101010101" pitchFamily="49" charset="-122"/>
              <a:cs typeface="黄煜臣江西拙楷体"/>
              <a:sym typeface="黄煜臣江西拙楷体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883041" y="8854462"/>
            <a:ext cx="6521919" cy="63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“</a:t>
            </a:r>
            <a:r>
              <a:rPr lang="en-US" sz="3600" dirty="0" err="1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尊重</a:t>
            </a:r>
            <a:r>
              <a:rPr lang="en-US" sz="3600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”；“</a:t>
            </a:r>
            <a:r>
              <a:rPr lang="en-US" sz="3600" dirty="0" err="1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尊敬</a:t>
            </a:r>
            <a:r>
              <a:rPr lang="en-US" sz="3600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”；尊……</a:t>
            </a:r>
            <a:endParaRPr lang="en-US" sz="3600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字由点字小隶书" panose="00020600040101010101" charset="-122"/>
              <a:sym typeface="字由点字小隶书" panose="00020600040101010101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/>
          <p:nvPr/>
        </p:nvGrpSpPr>
        <p:grpSpPr>
          <a:xfrm>
            <a:off x="0" y="1710962"/>
            <a:ext cx="18288000" cy="7473334"/>
            <a:chOff x="0" y="0"/>
            <a:chExt cx="4816593" cy="2167467"/>
          </a:xfrm>
        </p:grpSpPr>
        <p:sp>
          <p:nvSpPr>
            <p:cNvPr id="3" name="Freeform 18"/>
            <p:cNvSpPr/>
            <p:nvPr/>
          </p:nvSpPr>
          <p:spPr>
            <a:xfrm>
              <a:off x="0" y="0"/>
              <a:ext cx="4816592" cy="2167467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7F5EE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TextBox 19"/>
            <p:cNvSpPr txBox="1"/>
            <p:nvPr/>
          </p:nvSpPr>
          <p:spPr>
            <a:xfrm>
              <a:off x="0" y="-28575"/>
              <a:ext cx="4816593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22" name="Freeform 22"/>
          <p:cNvSpPr/>
          <p:nvPr/>
        </p:nvSpPr>
        <p:spPr>
          <a:xfrm>
            <a:off x="5181600" y="-495300"/>
            <a:ext cx="7851726" cy="10455047"/>
          </a:xfrm>
          <a:custGeom>
            <a:avLst/>
            <a:gdLst/>
            <a:ahLst/>
            <a:cxnLst/>
            <a:rect l="l" t="t" r="r" b="b"/>
            <a:pathLst>
              <a:path w="8252309" h="10988447">
                <a:moveTo>
                  <a:pt x="0" y="0"/>
                </a:moveTo>
                <a:lnTo>
                  <a:pt x="8252309" y="0"/>
                </a:lnTo>
                <a:lnTo>
                  <a:pt x="8252309" y="10988447"/>
                </a:lnTo>
                <a:lnTo>
                  <a:pt x="0" y="1098844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zh-CN" altLang="en-US" dirty="0"/>
          </a:p>
        </p:txBody>
      </p:sp>
      <p:sp>
        <p:nvSpPr>
          <p:cNvPr id="24" name="TextBox 24"/>
          <p:cNvSpPr txBox="1"/>
          <p:nvPr/>
        </p:nvSpPr>
        <p:spPr>
          <a:xfrm>
            <a:off x="13706372" y="5134519"/>
            <a:ext cx="2981428" cy="658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38.5厘米</a:t>
            </a:r>
            <a:endParaRPr lang="en-US" sz="4200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字由点字小隶书" panose="00020600040101010101" charset="-122"/>
              <a:sym typeface="字由点字小隶书" panose="00020600040101010101" charset="-122"/>
            </a:endParaRPr>
          </a:p>
        </p:txBody>
      </p:sp>
      <p:sp>
        <p:nvSpPr>
          <p:cNvPr id="25" name="AutoShape 25"/>
          <p:cNvSpPr/>
          <p:nvPr/>
        </p:nvSpPr>
        <p:spPr>
          <a:xfrm>
            <a:off x="12682428" y="2091962"/>
            <a:ext cx="2514658" cy="0"/>
          </a:xfrm>
          <a:prstGeom prst="line">
            <a:avLst/>
          </a:prstGeom>
          <a:ln w="38100" cap="flat">
            <a:solidFill>
              <a:srgbClr val="702D3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" name="AutoShape 28"/>
          <p:cNvSpPr/>
          <p:nvPr/>
        </p:nvSpPr>
        <p:spPr>
          <a:xfrm>
            <a:off x="15178037" y="2054627"/>
            <a:ext cx="0" cy="3072010"/>
          </a:xfrm>
          <a:prstGeom prst="line">
            <a:avLst/>
          </a:prstGeom>
          <a:ln w="38100" cap="flat">
            <a:solidFill>
              <a:srgbClr val="702D34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AutoShape 29"/>
          <p:cNvSpPr/>
          <p:nvPr/>
        </p:nvSpPr>
        <p:spPr>
          <a:xfrm flipV="1">
            <a:off x="15197086" y="5835914"/>
            <a:ext cx="0" cy="3041386"/>
          </a:xfrm>
          <a:prstGeom prst="line">
            <a:avLst/>
          </a:prstGeom>
          <a:ln w="38100" cap="flat">
            <a:solidFill>
              <a:srgbClr val="702D34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AutoShape 25"/>
          <p:cNvSpPr/>
          <p:nvPr/>
        </p:nvSpPr>
        <p:spPr>
          <a:xfrm>
            <a:off x="12682428" y="8871679"/>
            <a:ext cx="2514658" cy="0"/>
          </a:xfrm>
          <a:prstGeom prst="line">
            <a:avLst/>
          </a:prstGeom>
          <a:ln w="38100" cap="flat">
            <a:solidFill>
              <a:srgbClr val="702D3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7"/>
          <p:cNvGrpSpPr/>
          <p:nvPr/>
        </p:nvGrpSpPr>
        <p:grpSpPr>
          <a:xfrm>
            <a:off x="0" y="1710962"/>
            <a:ext cx="18288000" cy="7473334"/>
            <a:chOff x="0" y="0"/>
            <a:chExt cx="4816593" cy="2167467"/>
          </a:xfrm>
        </p:grpSpPr>
        <p:sp>
          <p:nvSpPr>
            <p:cNvPr id="6" name="Freeform 18"/>
            <p:cNvSpPr/>
            <p:nvPr/>
          </p:nvSpPr>
          <p:spPr>
            <a:xfrm>
              <a:off x="0" y="0"/>
              <a:ext cx="4816592" cy="2167467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7F5EE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TextBox 19"/>
            <p:cNvSpPr txBox="1"/>
            <p:nvPr/>
          </p:nvSpPr>
          <p:spPr>
            <a:xfrm>
              <a:off x="0" y="-28575"/>
              <a:ext cx="4816593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 flipH="1">
            <a:off x="1934978" y="4915916"/>
            <a:ext cx="1237474" cy="618737"/>
          </a:xfrm>
          <a:custGeom>
            <a:avLst/>
            <a:gdLst/>
            <a:ahLst/>
            <a:cxnLst/>
            <a:rect l="l" t="t" r="r" b="b"/>
            <a:pathLst>
              <a:path w="1237474" h="618737">
                <a:moveTo>
                  <a:pt x="1237474" y="0"/>
                </a:moveTo>
                <a:lnTo>
                  <a:pt x="0" y="0"/>
                </a:lnTo>
                <a:lnTo>
                  <a:pt x="0" y="618736"/>
                </a:lnTo>
                <a:lnTo>
                  <a:pt x="1237474" y="618736"/>
                </a:lnTo>
                <a:lnTo>
                  <a:pt x="1237474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8734747" y="4915916"/>
            <a:ext cx="1237474" cy="618737"/>
          </a:xfrm>
          <a:custGeom>
            <a:avLst/>
            <a:gdLst/>
            <a:ahLst/>
            <a:cxnLst/>
            <a:rect l="l" t="t" r="r" b="b"/>
            <a:pathLst>
              <a:path w="1237474" h="618737">
                <a:moveTo>
                  <a:pt x="1237474" y="0"/>
                </a:moveTo>
                <a:lnTo>
                  <a:pt x="0" y="0"/>
                </a:lnTo>
                <a:lnTo>
                  <a:pt x="0" y="618736"/>
                </a:lnTo>
                <a:lnTo>
                  <a:pt x="1237474" y="618736"/>
                </a:lnTo>
                <a:lnTo>
                  <a:pt x="1237474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5621000" y="5836472"/>
            <a:ext cx="2711185" cy="3610107"/>
          </a:xfrm>
          <a:custGeom>
            <a:avLst/>
            <a:gdLst/>
            <a:ahLst/>
            <a:cxnLst/>
            <a:rect l="l" t="t" r="r" b="b"/>
            <a:pathLst>
              <a:path w="2711185" h="3610107">
                <a:moveTo>
                  <a:pt x="0" y="0"/>
                </a:moveTo>
                <a:lnTo>
                  <a:pt x="2711185" y="0"/>
                </a:lnTo>
                <a:lnTo>
                  <a:pt x="2711185" y="3610106"/>
                </a:lnTo>
                <a:lnTo>
                  <a:pt x="0" y="36101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457200" y="2208902"/>
            <a:ext cx="9942846" cy="5642565"/>
          </a:xfrm>
          <a:custGeom>
            <a:avLst/>
            <a:gdLst/>
            <a:ahLst/>
            <a:cxnLst/>
            <a:rect l="l" t="t" r="r" b="b"/>
            <a:pathLst>
              <a:path w="9942846" h="5642565">
                <a:moveTo>
                  <a:pt x="0" y="0"/>
                </a:moveTo>
                <a:lnTo>
                  <a:pt x="9942845" y="0"/>
                </a:lnTo>
                <a:lnTo>
                  <a:pt x="9942845" y="5642565"/>
                </a:lnTo>
                <a:lnTo>
                  <a:pt x="0" y="56425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15849600" y="7581900"/>
            <a:ext cx="2291222" cy="1008936"/>
            <a:chOff x="0" y="0"/>
            <a:chExt cx="603449" cy="26572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03449" cy="265728"/>
            </a:xfrm>
            <a:custGeom>
              <a:avLst/>
              <a:gdLst/>
              <a:ahLst/>
              <a:cxnLst/>
              <a:rect l="l" t="t" r="r" b="b"/>
              <a:pathLst>
                <a:path w="603449" h="265728">
                  <a:moveTo>
                    <a:pt x="132864" y="0"/>
                  </a:moveTo>
                  <a:lnTo>
                    <a:pt x="470585" y="0"/>
                  </a:lnTo>
                  <a:cubicBezTo>
                    <a:pt x="543964" y="0"/>
                    <a:pt x="603449" y="59485"/>
                    <a:pt x="603449" y="132864"/>
                  </a:cubicBezTo>
                  <a:lnTo>
                    <a:pt x="603449" y="132864"/>
                  </a:lnTo>
                  <a:cubicBezTo>
                    <a:pt x="603449" y="206243"/>
                    <a:pt x="543964" y="265728"/>
                    <a:pt x="470585" y="265728"/>
                  </a:cubicBezTo>
                  <a:lnTo>
                    <a:pt x="132864" y="265728"/>
                  </a:lnTo>
                  <a:cubicBezTo>
                    <a:pt x="59485" y="265728"/>
                    <a:pt x="0" y="206243"/>
                    <a:pt x="0" y="132864"/>
                  </a:cubicBezTo>
                  <a:lnTo>
                    <a:pt x="0" y="132864"/>
                  </a:lnTo>
                  <a:cubicBezTo>
                    <a:pt x="0" y="59485"/>
                    <a:pt x="59485" y="0"/>
                    <a:pt x="13286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C6110A"/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603449" cy="294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10765537" y="2814481"/>
            <a:ext cx="5835860" cy="4148834"/>
          </a:xfrm>
          <a:custGeom>
            <a:avLst/>
            <a:gdLst/>
            <a:ahLst/>
            <a:cxnLst/>
            <a:rect l="l" t="t" r="r" b="b"/>
            <a:pathLst>
              <a:path w="5835860" h="4148834">
                <a:moveTo>
                  <a:pt x="0" y="0"/>
                </a:moveTo>
                <a:lnTo>
                  <a:pt x="5835860" y="0"/>
                </a:lnTo>
                <a:lnTo>
                  <a:pt x="5835860" y="4148834"/>
                </a:lnTo>
                <a:lnTo>
                  <a:pt x="0" y="41488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4531923" y="4372452"/>
            <a:ext cx="1315466" cy="2223159"/>
            <a:chOff x="0" y="0"/>
            <a:chExt cx="812800" cy="137364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1373646"/>
            </a:xfrm>
            <a:custGeom>
              <a:avLst/>
              <a:gdLst/>
              <a:ahLst/>
              <a:cxnLst/>
              <a:rect l="l" t="t" r="r" b="b"/>
              <a:pathLst>
                <a:path w="812800" h="1373646">
                  <a:moveTo>
                    <a:pt x="406400" y="0"/>
                  </a:moveTo>
                  <a:cubicBezTo>
                    <a:pt x="181951" y="0"/>
                    <a:pt x="0" y="307501"/>
                    <a:pt x="0" y="686823"/>
                  </a:cubicBezTo>
                  <a:cubicBezTo>
                    <a:pt x="0" y="1066145"/>
                    <a:pt x="181951" y="1373646"/>
                    <a:pt x="406400" y="1373646"/>
                  </a:cubicBezTo>
                  <a:cubicBezTo>
                    <a:pt x="630849" y="1373646"/>
                    <a:pt x="812800" y="1066145"/>
                    <a:pt x="812800" y="686823"/>
                  </a:cubicBezTo>
                  <a:cubicBezTo>
                    <a:pt x="812800" y="30750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F914D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100204"/>
              <a:ext cx="660400" cy="1144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0318274" y="1948564"/>
            <a:ext cx="2981428" cy="658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u="sng" dirty="0" err="1"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扉棱</a:t>
            </a:r>
            <a:endParaRPr lang="en-US" sz="4200" u="sng" dirty="0">
              <a:latin typeface="隶书" panose="02010509060101010101" pitchFamily="49" charset="-122"/>
              <a:ea typeface="隶书" panose="02010509060101010101" pitchFamily="49" charset="-122"/>
              <a:cs typeface="字由点字小隶书" panose="00020600040101010101" charset="-122"/>
              <a:sym typeface="字由点字小隶书" panose="00020600040101010101" charset="-122"/>
            </a:endParaRPr>
          </a:p>
        </p:txBody>
      </p:sp>
      <p:grpSp>
        <p:nvGrpSpPr>
          <p:cNvPr id="32" name="Group 32"/>
          <p:cNvGrpSpPr/>
          <p:nvPr/>
        </p:nvGrpSpPr>
        <p:grpSpPr>
          <a:xfrm>
            <a:off x="8795008" y="3714719"/>
            <a:ext cx="1315466" cy="1315466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F914D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sp>
        <p:nvSpPr>
          <p:cNvPr id="35" name="AutoShape 35"/>
          <p:cNvSpPr/>
          <p:nvPr/>
        </p:nvSpPr>
        <p:spPr>
          <a:xfrm>
            <a:off x="13792199" y="7061839"/>
            <a:ext cx="2033729" cy="1117433"/>
          </a:xfrm>
          <a:prstGeom prst="line">
            <a:avLst/>
          </a:prstGeom>
          <a:ln w="38100" cap="flat">
            <a:solidFill>
              <a:srgbClr val="C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 dirty="0">
              <a:highlight>
                <a:srgbClr val="FF0000"/>
              </a:highligh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6" name="AutoShape 36"/>
          <p:cNvSpPr/>
          <p:nvPr/>
        </p:nvSpPr>
        <p:spPr>
          <a:xfrm flipV="1">
            <a:off x="5189656" y="2474974"/>
            <a:ext cx="5868122" cy="1897477"/>
          </a:xfrm>
          <a:prstGeom prst="line">
            <a:avLst/>
          </a:prstGeom>
          <a:ln w="95250" cap="flat">
            <a:solidFill>
              <a:srgbClr val="FF91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7" name="AutoShape 37"/>
          <p:cNvSpPr/>
          <p:nvPr/>
        </p:nvSpPr>
        <p:spPr>
          <a:xfrm flipV="1">
            <a:off x="9452742" y="2474975"/>
            <a:ext cx="1595632" cy="1239744"/>
          </a:xfrm>
          <a:prstGeom prst="line">
            <a:avLst/>
          </a:prstGeom>
          <a:ln w="95250" cap="flat">
            <a:solidFill>
              <a:srgbClr val="FF91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1294936" y="6734477"/>
            <a:ext cx="2981428" cy="658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u="sng" dirty="0" err="1"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兽面纹</a:t>
            </a:r>
            <a:endParaRPr lang="en-US" sz="4200" u="sng" dirty="0">
              <a:latin typeface="隶书" panose="02010509060101010101" pitchFamily="49" charset="-122"/>
              <a:ea typeface="隶书" panose="02010509060101010101" pitchFamily="49" charset="-122"/>
              <a:cs typeface="字由点字小隶书" panose="00020600040101010101" charset="-122"/>
              <a:sym typeface="字由点字小隶书" panose="00020600040101010101" charset="-122"/>
            </a:endParaRPr>
          </a:p>
        </p:txBody>
      </p:sp>
      <p:grpSp>
        <p:nvGrpSpPr>
          <p:cNvPr id="39" name="Group 39"/>
          <p:cNvGrpSpPr/>
          <p:nvPr/>
        </p:nvGrpSpPr>
        <p:grpSpPr>
          <a:xfrm>
            <a:off x="3674424" y="3263642"/>
            <a:ext cx="1120907" cy="1120907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FDE59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301198" y="6524004"/>
            <a:ext cx="933680" cy="933680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FDE59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sp>
        <p:nvSpPr>
          <p:cNvPr id="45" name="AutoShape 45"/>
          <p:cNvSpPr/>
          <p:nvPr/>
        </p:nvSpPr>
        <p:spPr>
          <a:xfrm flipH="1">
            <a:off x="2583303" y="4279464"/>
            <a:ext cx="1446647" cy="3867808"/>
          </a:xfrm>
          <a:prstGeom prst="line">
            <a:avLst/>
          </a:prstGeom>
          <a:ln w="95250" cap="flat">
            <a:solidFill>
              <a:srgbClr val="FFDE5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6" name="AutoShape 46"/>
          <p:cNvSpPr/>
          <p:nvPr/>
        </p:nvSpPr>
        <p:spPr>
          <a:xfrm flipV="1">
            <a:off x="2583299" y="7286657"/>
            <a:ext cx="805427" cy="791440"/>
          </a:xfrm>
          <a:prstGeom prst="line">
            <a:avLst/>
          </a:prstGeom>
          <a:ln w="95250" cap="flat">
            <a:solidFill>
              <a:srgbClr val="FFDE5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228600" y="7962900"/>
            <a:ext cx="2981428" cy="658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u="sng" dirty="0" err="1"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云雷纹</a:t>
            </a:r>
            <a:endParaRPr lang="en-US" sz="4200" u="sng" dirty="0">
              <a:latin typeface="隶书" panose="02010509060101010101" pitchFamily="49" charset="-122"/>
              <a:ea typeface="隶书" panose="02010509060101010101" pitchFamily="49" charset="-122"/>
              <a:cs typeface="字由点字小隶书" panose="00020600040101010101" charset="-122"/>
              <a:sym typeface="字由点字小隶书" panose="00020600040101010101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7"/>
          <p:cNvGrpSpPr/>
          <p:nvPr/>
        </p:nvGrpSpPr>
        <p:grpSpPr>
          <a:xfrm>
            <a:off x="0" y="1710962"/>
            <a:ext cx="18288000" cy="7473334"/>
            <a:chOff x="0" y="0"/>
            <a:chExt cx="4816593" cy="2167467"/>
          </a:xfrm>
        </p:grpSpPr>
        <p:sp>
          <p:nvSpPr>
            <p:cNvPr id="6" name="Freeform 18"/>
            <p:cNvSpPr/>
            <p:nvPr/>
          </p:nvSpPr>
          <p:spPr>
            <a:xfrm>
              <a:off x="0" y="0"/>
              <a:ext cx="4816592" cy="2167467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7F5EE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TextBox 19"/>
            <p:cNvSpPr txBox="1"/>
            <p:nvPr/>
          </p:nvSpPr>
          <p:spPr>
            <a:xfrm>
              <a:off x="0" y="-28575"/>
              <a:ext cx="4816593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 flipH="1">
            <a:off x="1934978" y="4915916"/>
            <a:ext cx="1237474" cy="618737"/>
          </a:xfrm>
          <a:custGeom>
            <a:avLst/>
            <a:gdLst/>
            <a:ahLst/>
            <a:cxnLst/>
            <a:rect l="l" t="t" r="r" b="b"/>
            <a:pathLst>
              <a:path w="1237474" h="618737">
                <a:moveTo>
                  <a:pt x="1237474" y="0"/>
                </a:moveTo>
                <a:lnTo>
                  <a:pt x="0" y="0"/>
                </a:lnTo>
                <a:lnTo>
                  <a:pt x="0" y="618736"/>
                </a:lnTo>
                <a:lnTo>
                  <a:pt x="1237474" y="618736"/>
                </a:lnTo>
                <a:lnTo>
                  <a:pt x="1237474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0860852" y="4915916"/>
            <a:ext cx="1237474" cy="618737"/>
          </a:xfrm>
          <a:custGeom>
            <a:avLst/>
            <a:gdLst/>
            <a:ahLst/>
            <a:cxnLst/>
            <a:rect l="l" t="t" r="r" b="b"/>
            <a:pathLst>
              <a:path w="1237474" h="618737">
                <a:moveTo>
                  <a:pt x="1237474" y="0"/>
                </a:moveTo>
                <a:lnTo>
                  <a:pt x="0" y="0"/>
                </a:lnTo>
                <a:lnTo>
                  <a:pt x="0" y="618736"/>
                </a:lnTo>
                <a:lnTo>
                  <a:pt x="1237474" y="618736"/>
                </a:lnTo>
                <a:lnTo>
                  <a:pt x="1237474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71902" y="2494745"/>
            <a:ext cx="5334903" cy="7103745"/>
          </a:xfrm>
          <a:custGeom>
            <a:avLst/>
            <a:gdLst/>
            <a:ahLst/>
            <a:cxnLst/>
            <a:rect l="l" t="t" r="r" b="b"/>
            <a:pathLst>
              <a:path w="5334903" h="7103745">
                <a:moveTo>
                  <a:pt x="0" y="0"/>
                </a:moveTo>
                <a:lnTo>
                  <a:pt x="5334903" y="0"/>
                </a:lnTo>
                <a:lnTo>
                  <a:pt x="5334903" y="7103745"/>
                </a:lnTo>
                <a:lnTo>
                  <a:pt x="0" y="71037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3" name="AutoShape 23"/>
          <p:cNvSpPr/>
          <p:nvPr/>
        </p:nvSpPr>
        <p:spPr>
          <a:xfrm>
            <a:off x="5897880" y="5143500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5897880" y="2158254"/>
            <a:ext cx="6554069" cy="6719046"/>
          </a:xfrm>
          <a:custGeom>
            <a:avLst/>
            <a:gdLst/>
            <a:ahLst/>
            <a:cxnLst/>
            <a:rect l="l" t="t" r="r" b="b"/>
            <a:pathLst>
              <a:path w="6554069" h="6719046">
                <a:moveTo>
                  <a:pt x="0" y="0"/>
                </a:moveTo>
                <a:lnTo>
                  <a:pt x="6554069" y="0"/>
                </a:lnTo>
                <a:lnTo>
                  <a:pt x="6554069" y="6719046"/>
                </a:lnTo>
                <a:lnTo>
                  <a:pt x="0" y="67190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12696419" y="876300"/>
            <a:ext cx="4880201" cy="8839200"/>
            <a:chOff x="0" y="0"/>
            <a:chExt cx="1285320" cy="176962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85320" cy="1769625"/>
            </a:xfrm>
            <a:custGeom>
              <a:avLst/>
              <a:gdLst/>
              <a:ahLst/>
              <a:cxnLst/>
              <a:rect l="l" t="t" r="r" b="b"/>
              <a:pathLst>
                <a:path w="1285320" h="1769625">
                  <a:moveTo>
                    <a:pt x="31728" y="0"/>
                  </a:moveTo>
                  <a:lnTo>
                    <a:pt x="1253592" y="0"/>
                  </a:lnTo>
                  <a:cubicBezTo>
                    <a:pt x="1271115" y="0"/>
                    <a:pt x="1285320" y="14205"/>
                    <a:pt x="1285320" y="31728"/>
                  </a:cubicBezTo>
                  <a:lnTo>
                    <a:pt x="1285320" y="1737897"/>
                  </a:lnTo>
                  <a:cubicBezTo>
                    <a:pt x="1285320" y="1755420"/>
                    <a:pt x="1271115" y="1769625"/>
                    <a:pt x="1253592" y="1769625"/>
                  </a:cubicBezTo>
                  <a:lnTo>
                    <a:pt x="31728" y="1769625"/>
                  </a:lnTo>
                  <a:cubicBezTo>
                    <a:pt x="14205" y="1769625"/>
                    <a:pt x="0" y="1755420"/>
                    <a:pt x="0" y="1737897"/>
                  </a:cubicBezTo>
                  <a:lnTo>
                    <a:pt x="0" y="31728"/>
                  </a:lnTo>
                  <a:cubicBezTo>
                    <a:pt x="0" y="14205"/>
                    <a:pt x="14205" y="0"/>
                    <a:pt x="31728" y="0"/>
                  </a:cubicBezTo>
                  <a:close/>
                </a:path>
              </a:pathLst>
            </a:custGeom>
            <a:solidFill>
              <a:srgbClr val="BE8447"/>
            </a:solidFill>
            <a:ln w="28575" cap="sq">
              <a:solidFill>
                <a:srgbClr val="FFF8F0"/>
              </a:solidFill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76200"/>
              <a:ext cx="1285320" cy="1845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5"/>
                </a:lnSpc>
              </a:pPr>
              <a:endParaRPr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sp>
        <p:nvSpPr>
          <p:cNvPr id="28" name="Freeform 28"/>
          <p:cNvSpPr/>
          <p:nvPr/>
        </p:nvSpPr>
        <p:spPr>
          <a:xfrm>
            <a:off x="1127847" y="1850612"/>
            <a:ext cx="4734646" cy="2189774"/>
          </a:xfrm>
          <a:custGeom>
            <a:avLst/>
            <a:gdLst/>
            <a:ahLst/>
            <a:cxnLst/>
            <a:rect l="l" t="t" r="r" b="b"/>
            <a:pathLst>
              <a:path w="4734646" h="2189774">
                <a:moveTo>
                  <a:pt x="0" y="0"/>
                </a:moveTo>
                <a:lnTo>
                  <a:pt x="4734647" y="0"/>
                </a:lnTo>
                <a:lnTo>
                  <a:pt x="4734647" y="2189774"/>
                </a:lnTo>
                <a:lnTo>
                  <a:pt x="0" y="21897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2856707" y="1227554"/>
            <a:ext cx="4562696" cy="7995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zh-CN" altLang="en-US" sz="2800" dirty="0">
                <a:solidFill>
                  <a:srgbClr val="FFFFFF"/>
                </a:solidFill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铭文释文：</a:t>
            </a:r>
            <a:endParaRPr lang="en-US" altLang="zh-CN" sz="2800" dirty="0">
              <a:solidFill>
                <a:srgbClr val="FFFFFF"/>
              </a:solidFill>
              <a:latin typeface="隶书" panose="02010509060101010101" pitchFamily="49" charset="-122"/>
              <a:ea typeface="隶书" panose="02010509060101010101" pitchFamily="49" charset="-122"/>
              <a:cs typeface="字由点字小隶书" panose="00020600040101010101" charset="-122"/>
              <a:sym typeface="字由点字小隶书" panose="00020600040101010101" charset="-122"/>
            </a:endParaRPr>
          </a:p>
          <a:p>
            <a:pPr algn="just">
              <a:lnSpc>
                <a:spcPts val="4480"/>
              </a:lnSpc>
            </a:pPr>
            <a:r>
              <a:rPr lang="zh-CN" altLang="en-US" sz="2800" dirty="0">
                <a:solidFill>
                  <a:srgbClr val="FFFFFF"/>
                </a:solidFill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    唯王初迁宅于成周，复禀武王礼祼自天，在四月丙戌，王诰宗小子于京室，曰：“昔在尔考公氏，克仇文王，肆文王受兹大命。唯武王既克大邑商，则廷告于天，曰：‘余其</a:t>
            </a:r>
            <a:r>
              <a:rPr lang="zh-CN" altLang="en-US" sz="2800" dirty="0">
                <a:solidFill>
                  <a:srgbClr val="FFFF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宅兹中国</a:t>
            </a:r>
            <a:r>
              <a:rPr lang="zh-CN" altLang="en-US" sz="2800" dirty="0">
                <a:solidFill>
                  <a:srgbClr val="FFFFFF"/>
                </a:solidFill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，自之乂民。’呜呼，尔有唯小子，亡识视于公氏，有庸于天，彻命敬享哉！王恭德裕天，训我不敏。”王咸诰，何赐贝卅朋，用作□公宝尊彝。唯王五祀。</a:t>
            </a:r>
            <a:endParaRPr lang="en-US" sz="2800" dirty="0">
              <a:solidFill>
                <a:srgbClr val="FFFFFF"/>
              </a:solidFill>
              <a:latin typeface="隶书" panose="02010509060101010101" pitchFamily="49" charset="-122"/>
              <a:ea typeface="隶书" panose="02010509060101010101" pitchFamily="49" charset="-122"/>
              <a:cs typeface="字由点字小隶书" panose="00020600040101010101" charset="-122"/>
              <a:sym typeface="字由点字小隶书" panose="00020600040101010101" charset="-122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946707" y="1950258"/>
            <a:ext cx="3628417" cy="2229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</a:pPr>
            <a:r>
              <a:rPr lang="en-US" sz="4200" dirty="0" err="1"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要从上面看才能看到哦</a:t>
            </a:r>
            <a:r>
              <a:rPr lang="en-US" sz="4200" dirty="0">
                <a:latin typeface="隶书" panose="02010509060101010101" pitchFamily="49" charset="-122"/>
                <a:ea typeface="隶书" panose="02010509060101010101" pitchFamily="49" charset="-122"/>
                <a:cs typeface="字由点字小隶书" panose="00020600040101010101" charset="-122"/>
                <a:sym typeface="字由点字小隶书" panose="00020600040101010101" charset="-122"/>
              </a:rPr>
              <a:t>！</a:t>
            </a:r>
            <a:endParaRPr lang="en-US" sz="4200" dirty="0">
              <a:latin typeface="隶书" panose="02010509060101010101" pitchFamily="49" charset="-122"/>
              <a:ea typeface="隶书" panose="02010509060101010101" pitchFamily="49" charset="-122"/>
              <a:cs typeface="字由点字小隶书" panose="00020600040101010101" charset="-122"/>
              <a:sym typeface="字由点字小隶书" panose="00020600040101010101" charset="-122"/>
            </a:endParaRPr>
          </a:p>
          <a:p>
            <a:pPr algn="just">
              <a:lnSpc>
                <a:spcPts val="5880"/>
              </a:lnSpc>
              <a:spcBef>
                <a:spcPct val="0"/>
              </a:spcBef>
            </a:pPr>
            <a:endParaRPr lang="en-US" sz="4200" dirty="0">
              <a:latin typeface="隶书" panose="02010509060101010101" pitchFamily="49" charset="-122"/>
              <a:ea typeface="隶书" panose="02010509060101010101" pitchFamily="49" charset="-122"/>
              <a:cs typeface="字由点字小隶书" panose="00020600040101010101" charset="-122"/>
              <a:sym typeface="字由点字小隶书" panose="00020600040101010101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849</Words>
  <Application>WPS 演示</Application>
  <PresentationFormat>自定义</PresentationFormat>
  <Paragraphs>87</Paragraphs>
  <Slides>20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6" baseType="lpstr">
      <vt:lpstr>Arial</vt:lpstr>
      <vt:lpstr>宋体</vt:lpstr>
      <vt:lpstr>Wingdings</vt:lpstr>
      <vt:lpstr>华文行楷</vt:lpstr>
      <vt:lpstr>思源宋体 Heavy</vt:lpstr>
      <vt:lpstr>华文中宋</vt:lpstr>
      <vt:lpstr>思源宋体 Semi-Bold</vt:lpstr>
      <vt:lpstr>字由点字小隶书</vt:lpstr>
      <vt:lpstr>隶书</vt:lpstr>
      <vt:lpstr>黄煜臣江西拙楷体</vt:lpstr>
      <vt:lpstr>Calibri</vt:lpstr>
      <vt:lpstr>微软雅黑</vt:lpstr>
      <vt:lpstr>Arial Unicode MS</vt:lpstr>
      <vt:lpstr>等线</vt:lpstr>
      <vt:lpstr>楷体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第一课 宅兹中国</dc:title>
  <dc:creator>耳博</dc:creator>
  <cp:lastModifiedBy>侯智</cp:lastModifiedBy>
  <cp:revision>29</cp:revision>
  <dcterms:created xsi:type="dcterms:W3CDTF">2006-08-16T00:00:00Z</dcterms:created>
  <dcterms:modified xsi:type="dcterms:W3CDTF">2025-09-07T08:52:28Z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1C616D887B9548BBB7E9D459E3EABCE5_13</vt:lpwstr>
  </property>
  <property fmtid="{D5CDD505-2E9C-101B-9397-08002B2CF9AE}" pid="3" name="KSOProductBuildVer">
    <vt:lpwstr>2052-12.1.0.22529</vt:lpwstr>
  </property>
</Properties>
</file>