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5" r:id="rId2"/>
  </p:sldMasterIdLst>
  <p:notesMasterIdLst>
    <p:notesMasterId r:id="rId27"/>
  </p:notesMasterIdLst>
  <p:sldIdLst>
    <p:sldId id="345" r:id="rId3"/>
    <p:sldId id="346" r:id="rId4"/>
    <p:sldId id="323" r:id="rId5"/>
    <p:sldId id="347" r:id="rId6"/>
    <p:sldId id="325" r:id="rId7"/>
    <p:sldId id="356" r:id="rId8"/>
    <p:sldId id="355" r:id="rId9"/>
    <p:sldId id="327" r:id="rId10"/>
    <p:sldId id="334" r:id="rId11"/>
    <p:sldId id="329" r:id="rId12"/>
    <p:sldId id="335" r:id="rId13"/>
    <p:sldId id="349" r:id="rId14"/>
    <p:sldId id="353" r:id="rId15"/>
    <p:sldId id="330" r:id="rId16"/>
    <p:sldId id="338" r:id="rId17"/>
    <p:sldId id="339" r:id="rId18"/>
    <p:sldId id="341" r:id="rId19"/>
    <p:sldId id="342" r:id="rId20"/>
    <p:sldId id="331" r:id="rId21"/>
    <p:sldId id="343" r:id="rId22"/>
    <p:sldId id="344" r:id="rId23"/>
    <p:sldId id="333" r:id="rId24"/>
    <p:sldId id="354" r:id="rId25"/>
    <p:sldId id="358" r:id="rId26"/>
  </p:sldIdLst>
  <p:sldSz cx="9144000" cy="5143500" type="screen16x9"/>
  <p:notesSz cx="6858000" cy="9144000"/>
  <p:custDataLst>
    <p:tags r:id="rId29"/>
  </p:custDataLst>
  <p:defaultTextStyle>
    <a:defPPr>
      <a:defRPr lang="zh-CN"/>
    </a:defPPr>
    <a:lvl1pPr marL="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382D"/>
    <a:srgbClr val="D6312D"/>
    <a:srgbClr val="A10417"/>
    <a:srgbClr val="E03932"/>
    <a:srgbClr val="DF3F34"/>
    <a:srgbClr val="E03C34"/>
    <a:srgbClr val="E01425"/>
    <a:srgbClr val="DF6342"/>
    <a:srgbClr val="8A0012"/>
    <a:srgbClr val="8A46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78" autoAdjust="0"/>
    <p:restoredTop sz="93758" autoAdjust="0"/>
  </p:normalViewPr>
  <p:slideViewPr>
    <p:cSldViewPr>
      <p:cViewPr>
        <p:scale>
          <a:sx n="152" d="100"/>
          <a:sy n="152" d="100"/>
        </p:scale>
        <p:origin x="-248" y="-10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4AF23-2126-46DA-B580-2A923B3D352B}" type="datetimeFigureOut">
              <a:rPr lang="zh-CN" altLang="en-US" smtClean="0"/>
              <a:pPr/>
              <a:t>18/1/25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666D9-7D0D-4100-9EBA-528A52249C4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496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666D9-7D0D-4100-9EBA-528A52249C4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401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666D9-7D0D-4100-9EBA-528A52249C40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848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666D9-7D0D-4100-9EBA-528A52249C4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613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666D9-7D0D-4100-9EBA-528A52249C4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644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666D9-7D0D-4100-9EBA-528A52249C4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700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666D9-7D0D-4100-9EBA-528A52249C4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700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666D9-7D0D-4100-9EBA-528A52249C40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700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666D9-7D0D-4100-9EBA-528A52249C40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700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666D9-7D0D-4100-9EBA-528A52249C40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700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666D9-7D0D-4100-9EBA-528A52249C40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700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A7C9F-1E6D-4AF9-832B-1F2EAEC467D8}" type="datetimeFigureOut">
              <a:rPr lang="zh-CN" altLang="en-US" smtClean="0"/>
              <a:pPr/>
              <a:t>18/1/25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1D49-9EA3-4C5C-A4DC-833A4D095C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30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A7C9F-1E6D-4AF9-832B-1F2EAEC467D8}" type="datetimeFigureOut">
              <a:rPr lang="zh-CN" altLang="en-US" smtClean="0"/>
              <a:pPr/>
              <a:t>18/1/25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1D49-9EA3-4C5C-A4DC-833A4D095C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73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A7C9F-1E6D-4AF9-832B-1F2EAEC467D8}" type="datetimeFigureOut">
              <a:rPr lang="zh-CN" altLang="en-US" smtClean="0"/>
              <a:pPr/>
              <a:t>18/1/25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1D49-9EA3-4C5C-A4DC-833A4D095C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82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254F-AF37-4924-AC69-84AE51752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18/1/25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E4F0-D2E5-4427-A1A8-0E1A34A15E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87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254F-AF37-4924-AC69-84AE51752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18/1/25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E4F0-D2E5-4427-A1A8-0E1A34A15E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4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254F-AF37-4924-AC69-84AE51752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18/1/25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E4F0-D2E5-4427-A1A8-0E1A34A15E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8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A7C9F-1E6D-4AF9-832B-1F2EAEC467D8}" type="datetimeFigureOut">
              <a:rPr lang="zh-CN" altLang="en-US" smtClean="0"/>
              <a:pPr/>
              <a:t>18/1/25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1D49-9EA3-4C5C-A4DC-833A4D095C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60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A7C9F-1E6D-4AF9-832B-1F2EAEC467D8}" type="datetimeFigureOut">
              <a:rPr lang="zh-CN" altLang="en-US" smtClean="0"/>
              <a:pPr/>
              <a:t>18/1/25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1D49-9EA3-4C5C-A4DC-833A4D095C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07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A7C9F-1E6D-4AF9-832B-1F2EAEC467D8}" type="datetimeFigureOut">
              <a:rPr lang="zh-CN" altLang="en-US" smtClean="0"/>
              <a:pPr/>
              <a:t>18/1/25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1D49-9EA3-4C5C-A4DC-833A4D095C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69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A7C9F-1E6D-4AF9-832B-1F2EAEC467D8}" type="datetimeFigureOut">
              <a:rPr lang="zh-CN" altLang="en-US" smtClean="0"/>
              <a:pPr/>
              <a:t>18/1/25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1D49-9EA3-4C5C-A4DC-833A4D095C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50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A7C9F-1E6D-4AF9-832B-1F2EAEC467D8}" type="datetimeFigureOut">
              <a:rPr lang="zh-CN" altLang="en-US" smtClean="0"/>
              <a:pPr/>
              <a:t>18/1/25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1D49-9EA3-4C5C-A4DC-833A4D095C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55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A7C9F-1E6D-4AF9-832B-1F2EAEC467D8}" type="datetimeFigureOut">
              <a:rPr lang="zh-CN" altLang="en-US" smtClean="0"/>
              <a:pPr/>
              <a:t>18/1/25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1D49-9EA3-4C5C-A4DC-833A4D095C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5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A7C9F-1E6D-4AF9-832B-1F2EAEC467D8}" type="datetimeFigureOut">
              <a:rPr lang="zh-CN" altLang="en-US" smtClean="0"/>
              <a:pPr/>
              <a:t>18/1/25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1D49-9EA3-4C5C-A4DC-833A4D095C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2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A7C9F-1E6D-4AF9-832B-1F2EAEC467D8}" type="datetimeFigureOut">
              <a:rPr lang="zh-CN" altLang="en-US" smtClean="0"/>
              <a:pPr/>
              <a:t>18/1/25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1D49-9EA3-4C5C-A4DC-833A4D095C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23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theme" Target="../theme/theme2.xml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A7C9F-1E6D-4AF9-832B-1F2EAEC467D8}" type="datetimeFigureOut">
              <a:rPr lang="zh-CN" altLang="en-US" smtClean="0"/>
              <a:pPr/>
              <a:t>18/1/25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D1D49-9EA3-4C5C-A4DC-833A4D095C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15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3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1"/>
            <a:fld id="{D1D5254F-AF37-4924-AC69-84AE51752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1"/>
              <a:t>18/1/25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1"/>
            <a:fld id="{DD38E4F0-D2E5-4427-A1A8-0E1A34A15E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96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png"/><Relationship Id="rId12" Type="http://schemas.openxmlformats.org/officeDocument/2006/relationships/image" Target="../media/image65.png"/><Relationship Id="rId13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41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pn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7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4" Type="http://schemas.openxmlformats.org/officeDocument/2006/relationships/image" Target="../media/image73.jpg"/><Relationship Id="rId5" Type="http://schemas.openxmlformats.org/officeDocument/2006/relationships/image" Target="../media/image74.png"/><Relationship Id="rId6" Type="http://schemas.openxmlformats.org/officeDocument/2006/relationships/image" Target="../media/image75.jpeg"/><Relationship Id="rId7" Type="http://schemas.openxmlformats.org/officeDocument/2006/relationships/image" Target="../media/image76.jpg"/><Relationship Id="rId8" Type="http://schemas.openxmlformats.org/officeDocument/2006/relationships/image" Target="../media/image77.png"/><Relationship Id="rId9" Type="http://schemas.openxmlformats.org/officeDocument/2006/relationships/image" Target="../media/image78.png"/><Relationship Id="rId10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microsoft.com/office/2007/relationships/hdphoto" Target="../media/hdphoto1.wdp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g"/><Relationship Id="rId5" Type="http://schemas.openxmlformats.org/officeDocument/2006/relationships/image" Target="../media/image83.jpeg"/><Relationship Id="rId6" Type="http://schemas.openxmlformats.org/officeDocument/2006/relationships/image" Target="../media/image84.jpg"/><Relationship Id="rId7" Type="http://schemas.openxmlformats.org/officeDocument/2006/relationships/image" Target="../media/image8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5" Type="http://schemas.openxmlformats.org/officeDocument/2006/relationships/image" Target="../media/image88.jpeg"/><Relationship Id="rId6" Type="http://schemas.openxmlformats.org/officeDocument/2006/relationships/image" Target="../media/image89.jpeg"/><Relationship Id="rId7" Type="http://schemas.openxmlformats.org/officeDocument/2006/relationships/image" Target="../media/image90.jpeg"/><Relationship Id="rId8" Type="http://schemas.openxmlformats.org/officeDocument/2006/relationships/image" Target="../media/image91.jpeg"/><Relationship Id="rId9" Type="http://schemas.openxmlformats.org/officeDocument/2006/relationships/image" Target="../media/image92.jpeg"/><Relationship Id="rId10" Type="http://schemas.openxmlformats.org/officeDocument/2006/relationships/image" Target="../media/image93.jpeg"/><Relationship Id="rId11" Type="http://schemas.openxmlformats.org/officeDocument/2006/relationships/image" Target="../media/image9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6.png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jpeg"/><Relationship Id="rId5" Type="http://schemas.openxmlformats.org/officeDocument/2006/relationships/image" Target="../media/image106.jpeg"/><Relationship Id="rId6" Type="http://schemas.openxmlformats.org/officeDocument/2006/relationships/image" Target="../media/image107.jpeg"/><Relationship Id="rId7" Type="http://schemas.openxmlformats.org/officeDocument/2006/relationships/image" Target="../media/image108.jpeg"/><Relationship Id="rId8" Type="http://schemas.openxmlformats.org/officeDocument/2006/relationships/image" Target="../media/image109.jpeg"/><Relationship Id="rId9" Type="http://schemas.openxmlformats.org/officeDocument/2006/relationships/image" Target="../media/image110.jpeg"/><Relationship Id="rId10" Type="http://schemas.openxmlformats.org/officeDocument/2006/relationships/image" Target="../media/image111.jpeg"/><Relationship Id="rId11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13.jpeg"/><Relationship Id="rId6" Type="http://schemas.openxmlformats.org/officeDocument/2006/relationships/image" Target="../media/image114.jpeg"/><Relationship Id="rId7" Type="http://schemas.openxmlformats.org/officeDocument/2006/relationships/image" Target="../media/image115.jpeg"/><Relationship Id="rId8" Type="http://schemas.openxmlformats.org/officeDocument/2006/relationships/image" Target="../media/image116.jpeg"/><Relationship Id="rId9" Type="http://schemas.openxmlformats.org/officeDocument/2006/relationships/image" Target="../media/image117.jpeg"/><Relationship Id="rId10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18.png"/><Relationship Id="rId8" Type="http://schemas.openxmlformats.org/officeDocument/2006/relationships/image" Target="../media/image119.jp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g"/><Relationship Id="rId3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9" Type="http://schemas.openxmlformats.org/officeDocument/2006/relationships/image" Target="../media/image27.jpe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jpg"/><Relationship Id="rId3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8" Type="http://schemas.openxmlformats.org/officeDocument/2006/relationships/image" Target="../media/image46.jpeg"/><Relationship Id="rId9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image" Target="../media/image51.jpg"/><Relationship Id="rId7" Type="http://schemas.openxmlformats.org/officeDocument/2006/relationships/image" Target="../media/image52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bj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40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4048" y="-20538"/>
            <a:ext cx="4194711" cy="4888872"/>
          </a:xfrm>
          <a:prstGeom prst="rect">
            <a:avLst/>
          </a:prstGeom>
        </p:spPr>
      </p:pic>
      <p:pic>
        <p:nvPicPr>
          <p:cNvPr id="9" name="图片 8" descr="星星火炬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2" y="123478"/>
            <a:ext cx="1156708" cy="1318938"/>
          </a:xfrm>
          <a:prstGeom prst="rect">
            <a:avLst/>
          </a:prstGeom>
        </p:spPr>
      </p:pic>
      <p:sp>
        <p:nvSpPr>
          <p:cNvPr id="10" name="TextBox 15"/>
          <p:cNvSpPr txBox="1"/>
          <p:nvPr/>
        </p:nvSpPr>
        <p:spPr>
          <a:xfrm>
            <a:off x="2627784" y="3939902"/>
            <a:ext cx="2016224" cy="315471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>
              <a:lnSpc>
                <a:spcPct val="100000"/>
              </a:lnSpc>
              <a:defRPr/>
            </a:pPr>
            <a:r>
              <a:rPr lang="zh-CN" altLang="en-US" sz="1600" b="1" kern="0" dirty="0" smtClean="0">
                <a:solidFill>
                  <a:srgbClr val="A10417"/>
                </a:solidFill>
              </a:rPr>
              <a:t>全国少工委办公室</a:t>
            </a:r>
            <a:endParaRPr lang="en-US" altLang="zh-CN" sz="1600" b="1" kern="0" dirty="0">
              <a:solidFill>
                <a:srgbClr val="A10417"/>
              </a:solidFill>
            </a:endParaRPr>
          </a:p>
        </p:txBody>
      </p:sp>
      <p:pic>
        <p:nvPicPr>
          <p:cNvPr id="8" name="图片 7" descr="标题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15566"/>
            <a:ext cx="6696744" cy="1566317"/>
          </a:xfrm>
          <a:prstGeom prst="rect">
            <a:avLst/>
          </a:prstGeom>
        </p:spPr>
      </p:pic>
      <p:pic>
        <p:nvPicPr>
          <p:cNvPr id="12" name="图片 11" descr="标题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355726"/>
            <a:ext cx="6192688" cy="1018325"/>
          </a:xfrm>
          <a:prstGeom prst="rect">
            <a:avLst/>
          </a:prstGeom>
        </p:spPr>
      </p:pic>
      <p:pic>
        <p:nvPicPr>
          <p:cNvPr id="13" name="图片 12" descr="logowwl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72" y="4371950"/>
            <a:ext cx="1257468" cy="582276"/>
          </a:xfrm>
          <a:prstGeom prst="rect">
            <a:avLst/>
          </a:prstGeom>
        </p:spPr>
      </p:pic>
      <p:pic>
        <p:nvPicPr>
          <p:cNvPr id="6" name="图片 5" descr="小干部-描边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515966"/>
            <a:ext cx="1504166" cy="504056"/>
          </a:xfrm>
          <a:prstGeom prst="rect">
            <a:avLst/>
          </a:prstGeom>
        </p:spPr>
      </p:pic>
      <p:pic>
        <p:nvPicPr>
          <p:cNvPr id="11" name="图片 10" descr="少年报描边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087" y="4525820"/>
            <a:ext cx="1195874" cy="4007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61522" y="4887818"/>
            <a:ext cx="1882478" cy="223138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>
              <a:lnSpc>
                <a:spcPct val="100000"/>
              </a:lnSpc>
              <a:defRPr/>
            </a:pPr>
            <a:r>
              <a:rPr lang="zh-CN" altLang="en-US" sz="1000" kern="0" dirty="0" smtClean="0">
                <a:solidFill>
                  <a:srgbClr val="A10417"/>
                </a:solidFill>
              </a:rPr>
              <a:t>未来网童微工作室荣誉出品</a:t>
            </a:r>
            <a:endParaRPr lang="en-US" altLang="zh-CN" sz="1000" kern="0" dirty="0">
              <a:solidFill>
                <a:srgbClr val="A104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5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1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6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矩形 19"/>
          <p:cNvSpPr/>
          <p:nvPr/>
        </p:nvSpPr>
        <p:spPr>
          <a:xfrm>
            <a:off x="4716016" y="1779662"/>
            <a:ext cx="4032448" cy="2664296"/>
          </a:xfrm>
          <a:prstGeom prst="roundRect">
            <a:avLst/>
          </a:prstGeom>
          <a:solidFill>
            <a:schemeClr val="bg1"/>
          </a:solidFill>
          <a:ln w="28575" cmpd="sng">
            <a:solidFill>
              <a:srgbClr val="A10417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323528" y="1779662"/>
            <a:ext cx="4032448" cy="2664296"/>
          </a:xfrm>
          <a:prstGeom prst="roundRect">
            <a:avLst/>
          </a:prstGeom>
          <a:solidFill>
            <a:schemeClr val="bg1"/>
          </a:solidFill>
          <a:ln w="28575" cmpd="sng">
            <a:solidFill>
              <a:srgbClr val="A10417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5" name="TextBox 15"/>
          <p:cNvSpPr txBox="1"/>
          <p:nvPr/>
        </p:nvSpPr>
        <p:spPr>
          <a:xfrm>
            <a:off x="1331640" y="794003"/>
            <a:ext cx="6530706" cy="697627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>
              <a:defRPr/>
            </a:pPr>
            <a:r>
              <a:rPr lang="zh-CN" altLang="en-US" sz="14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中国的创新道路上，机器人蓬勃发展</a:t>
            </a:r>
            <a:r>
              <a:rPr lang="zh-CN" altLang="en-US" sz="14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。</a:t>
            </a:r>
            <a:endParaRPr lang="en-US" altLang="zh-CN" sz="1400" b="1" kern="0" dirty="0" smtClean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  <a:p>
            <a:pPr lvl="0" algn="ctr" defTabSz="914400">
              <a:defRPr/>
            </a:pPr>
            <a:r>
              <a:rPr lang="zh-CN" altLang="en-US" sz="14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“</a:t>
            </a:r>
            <a:r>
              <a:rPr lang="zh-CN" altLang="en-US" sz="14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小黄人</a:t>
            </a:r>
            <a:r>
              <a:rPr lang="zh-CN" altLang="en-US" sz="14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”</a:t>
            </a:r>
            <a:r>
              <a:rPr lang="zh-CN" altLang="en-US" sz="14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、</a:t>
            </a:r>
            <a:r>
              <a:rPr lang="zh-CN" altLang="en-US" sz="14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“</a:t>
            </a:r>
            <a:r>
              <a:rPr lang="zh-CN" altLang="en-US" sz="14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大眼萌</a:t>
            </a:r>
            <a:r>
              <a:rPr lang="zh-CN" altLang="en-US" sz="14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” ，</a:t>
            </a:r>
            <a:r>
              <a:rPr lang="zh-CN" altLang="en-US" sz="14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你知道它们都是干什么的吗？</a:t>
            </a:r>
            <a:endParaRPr lang="en-US" altLang="zh-CN" sz="1400" b="1" kern="0" dirty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</p:txBody>
      </p:sp>
      <p:pic>
        <p:nvPicPr>
          <p:cNvPr id="3" name="图片 2" descr="小黄人0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611560" y="1995686"/>
            <a:ext cx="1944216" cy="1473716"/>
          </a:xfrm>
          <a:prstGeom prst="rect">
            <a:avLst/>
          </a:prstGeom>
        </p:spPr>
      </p:pic>
      <p:pic>
        <p:nvPicPr>
          <p:cNvPr id="2" name="图片 1" descr="小黄人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003798"/>
            <a:ext cx="1944216" cy="1127645"/>
          </a:xfrm>
          <a:prstGeom prst="rect">
            <a:avLst/>
          </a:prstGeom>
        </p:spPr>
      </p:pic>
      <p:pic>
        <p:nvPicPr>
          <p:cNvPr id="6" name="图片 5" descr="巡视机器人大眼萌0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0" t="-5956" r="350" b="21542"/>
          <a:stretch/>
        </p:blipFill>
        <p:spPr>
          <a:xfrm>
            <a:off x="5004048" y="2787774"/>
            <a:ext cx="1728192" cy="1371298"/>
          </a:xfrm>
          <a:prstGeom prst="rect">
            <a:avLst/>
          </a:prstGeom>
        </p:spPr>
      </p:pic>
      <p:pic>
        <p:nvPicPr>
          <p:cNvPr id="7" name="图片 6" descr="巡视机器人大眼萌0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9" r="19569"/>
          <a:stretch/>
        </p:blipFill>
        <p:spPr>
          <a:xfrm>
            <a:off x="6804248" y="2067694"/>
            <a:ext cx="1647025" cy="1296144"/>
          </a:xfrm>
          <a:prstGeom prst="rect">
            <a:avLst/>
          </a:prstGeom>
        </p:spPr>
      </p:pic>
      <p:grpSp>
        <p:nvGrpSpPr>
          <p:cNvPr id="5" name="组 4"/>
          <p:cNvGrpSpPr/>
          <p:nvPr/>
        </p:nvGrpSpPr>
        <p:grpSpPr>
          <a:xfrm>
            <a:off x="1835696" y="4227934"/>
            <a:ext cx="1152128" cy="504056"/>
            <a:chOff x="971600" y="4227934"/>
            <a:chExt cx="1152128" cy="504056"/>
          </a:xfrm>
        </p:grpSpPr>
        <p:sp>
          <p:nvSpPr>
            <p:cNvPr id="4" name="圆角矩形 3"/>
            <p:cNvSpPr/>
            <p:nvPr/>
          </p:nvSpPr>
          <p:spPr>
            <a:xfrm>
              <a:off x="971600" y="4227934"/>
              <a:ext cx="1152128" cy="50405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DF3F34"/>
                </a:gs>
                <a:gs pos="100000">
                  <a:srgbClr val="A10417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TextBox 15"/>
            <p:cNvSpPr txBox="1"/>
            <p:nvPr/>
          </p:nvSpPr>
          <p:spPr>
            <a:xfrm>
              <a:off x="1001900" y="4273012"/>
              <a:ext cx="1049820" cy="338554"/>
            </a:xfrm>
            <a:prstGeom prst="rect">
              <a:avLst/>
            </a:prstGeom>
          </p:spPr>
          <p:txBody>
            <a:bodyPr wrap="square" lIns="68580" tIns="34290" rIns="68580" bIns="34290" anchor="ctr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4000" b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 defTabSz="914400">
                <a:lnSpc>
                  <a:spcPct val="130000"/>
                </a:lnSpc>
                <a:defRPr/>
              </a:pPr>
              <a:r>
                <a:rPr lang="zh-CN" altLang="en-US" sz="1400" b="1" kern="0" dirty="0" smtClean="0">
                  <a:solidFill>
                    <a:schemeClr val="bg1"/>
                  </a:solidFill>
                </a:rPr>
                <a:t>“</a:t>
              </a:r>
              <a:r>
                <a:rPr lang="zh-CN" altLang="en-US" sz="1400" b="1" kern="0" dirty="0">
                  <a:solidFill>
                    <a:schemeClr val="bg1"/>
                  </a:solidFill>
                </a:rPr>
                <a:t>小黄人</a:t>
              </a:r>
              <a:r>
                <a:rPr lang="zh-CN" altLang="en-US" sz="1400" b="1" kern="0" dirty="0" smtClean="0">
                  <a:solidFill>
                    <a:schemeClr val="bg1"/>
                  </a:solidFill>
                </a:rPr>
                <a:t>” </a:t>
              </a:r>
              <a:endParaRPr lang="en-US" altLang="zh-CN" sz="1400" b="1" kern="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图片 11" descr="000000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04165"/>
            <a:ext cx="4320480" cy="739393"/>
          </a:xfrm>
          <a:prstGeom prst="rect">
            <a:avLst/>
          </a:prstGeom>
        </p:spPr>
      </p:pic>
      <p:grpSp>
        <p:nvGrpSpPr>
          <p:cNvPr id="10" name="组 9"/>
          <p:cNvGrpSpPr/>
          <p:nvPr/>
        </p:nvGrpSpPr>
        <p:grpSpPr>
          <a:xfrm>
            <a:off x="6156176" y="4227934"/>
            <a:ext cx="1152128" cy="504056"/>
            <a:chOff x="4211960" y="4227934"/>
            <a:chExt cx="1152128" cy="504056"/>
          </a:xfrm>
        </p:grpSpPr>
        <p:sp>
          <p:nvSpPr>
            <p:cNvPr id="13" name="圆角矩形 12"/>
            <p:cNvSpPr/>
            <p:nvPr/>
          </p:nvSpPr>
          <p:spPr>
            <a:xfrm>
              <a:off x="4211960" y="4227934"/>
              <a:ext cx="1152128" cy="50405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DF3F34"/>
                </a:gs>
                <a:gs pos="100000">
                  <a:srgbClr val="A10417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283968" y="4273012"/>
              <a:ext cx="1008112" cy="338554"/>
            </a:xfrm>
            <a:prstGeom prst="rect">
              <a:avLst/>
            </a:prstGeom>
          </p:spPr>
          <p:txBody>
            <a:bodyPr wrap="square" lIns="68580" tIns="34290" rIns="68580" bIns="34290" anchor="ctr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4000" b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 defTabSz="914400">
                <a:lnSpc>
                  <a:spcPct val="130000"/>
                </a:lnSpc>
                <a:defRPr/>
              </a:pPr>
              <a:r>
                <a:rPr lang="zh-CN" altLang="en-US" sz="1400" b="1" kern="0" dirty="0" smtClean="0">
                  <a:solidFill>
                    <a:schemeClr val="bg1"/>
                  </a:solidFill>
                </a:rPr>
                <a:t>“</a:t>
              </a:r>
              <a:r>
                <a:rPr lang="zh-CN" altLang="en-US" sz="1400" b="1" kern="0" dirty="0">
                  <a:solidFill>
                    <a:schemeClr val="bg1"/>
                  </a:solidFill>
                </a:rPr>
                <a:t>大眼萌</a:t>
              </a:r>
              <a:r>
                <a:rPr lang="zh-CN" altLang="en-US" sz="1400" b="1" kern="0" dirty="0" smtClean="0">
                  <a:solidFill>
                    <a:schemeClr val="bg1"/>
                  </a:solidFill>
                </a:rPr>
                <a:t>”</a:t>
              </a:r>
              <a:endParaRPr lang="en-US" altLang="zh-CN" sz="1400" b="1" kern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228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st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67494"/>
            <a:ext cx="791139" cy="730994"/>
          </a:xfrm>
          <a:prstGeom prst="rect">
            <a:avLst/>
          </a:prstGeom>
        </p:spPr>
      </p:pic>
      <p:pic>
        <p:nvPicPr>
          <p:cNvPr id="60" name="图片 59" descr="sta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67494"/>
            <a:ext cx="360040" cy="332669"/>
          </a:xfrm>
          <a:prstGeom prst="rect">
            <a:avLst/>
          </a:prstGeom>
        </p:spPr>
      </p:pic>
      <p:pic>
        <p:nvPicPr>
          <p:cNvPr id="61" name="图片 60" descr="sta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99742"/>
            <a:ext cx="420806" cy="388815"/>
          </a:xfrm>
          <a:prstGeom prst="rect">
            <a:avLst/>
          </a:prstGeom>
        </p:spPr>
      </p:pic>
      <p:pic>
        <p:nvPicPr>
          <p:cNvPr id="62" name="图片 61" descr="sta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499742"/>
            <a:ext cx="192325" cy="177704"/>
          </a:xfrm>
          <a:prstGeom prst="rect">
            <a:avLst/>
          </a:prstGeom>
        </p:spPr>
      </p:pic>
      <p:pic>
        <p:nvPicPr>
          <p:cNvPr id="63" name="图片 62" descr="sta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71550"/>
            <a:ext cx="360040" cy="332669"/>
          </a:xfrm>
          <a:prstGeom prst="rect">
            <a:avLst/>
          </a:prstGeom>
        </p:spPr>
      </p:pic>
      <p:pic>
        <p:nvPicPr>
          <p:cNvPr id="64" name="图片 63" descr="sta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555526"/>
            <a:ext cx="360040" cy="332669"/>
          </a:xfrm>
          <a:prstGeom prst="rect">
            <a:avLst/>
          </a:prstGeom>
        </p:spPr>
      </p:pic>
      <p:pic>
        <p:nvPicPr>
          <p:cNvPr id="65" name="图片 64" descr="sta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499742"/>
            <a:ext cx="360040" cy="332669"/>
          </a:xfrm>
          <a:prstGeom prst="rect">
            <a:avLst/>
          </a:prstGeom>
        </p:spPr>
      </p:pic>
      <p:pic>
        <p:nvPicPr>
          <p:cNvPr id="66" name="图片 65" descr="sta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787774"/>
            <a:ext cx="360040" cy="332669"/>
          </a:xfrm>
          <a:prstGeom prst="rect">
            <a:avLst/>
          </a:prstGeom>
        </p:spPr>
      </p:pic>
      <p:pic>
        <p:nvPicPr>
          <p:cNvPr id="67" name="图片 66" descr="sta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11910"/>
            <a:ext cx="360040" cy="332669"/>
          </a:xfrm>
          <a:prstGeom prst="rect">
            <a:avLst/>
          </a:prstGeom>
        </p:spPr>
      </p:pic>
      <p:sp>
        <p:nvSpPr>
          <p:cNvPr id="28" name="TextBox 15"/>
          <p:cNvSpPr txBox="1"/>
          <p:nvPr/>
        </p:nvSpPr>
        <p:spPr>
          <a:xfrm>
            <a:off x="2051720" y="4529951"/>
            <a:ext cx="4968552" cy="418063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CN" altLang="en-US" sz="16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这一个个象征着中国科技奇迹的名字，你都知道吗？</a:t>
            </a:r>
            <a:endParaRPr lang="en-US" altLang="zh-CN" sz="1600" b="1" kern="0" dirty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</p:txBody>
      </p:sp>
      <p:pic>
        <p:nvPicPr>
          <p:cNvPr id="27" name="图片 26" descr="000000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04165"/>
            <a:ext cx="4320480" cy="739393"/>
          </a:xfrm>
          <a:prstGeom prst="rect">
            <a:avLst/>
          </a:prstGeom>
        </p:spPr>
      </p:pic>
      <p:grpSp>
        <p:nvGrpSpPr>
          <p:cNvPr id="7" name="组 6"/>
          <p:cNvGrpSpPr/>
          <p:nvPr/>
        </p:nvGrpSpPr>
        <p:grpSpPr>
          <a:xfrm>
            <a:off x="251520" y="812626"/>
            <a:ext cx="2736304" cy="1491630"/>
            <a:chOff x="467544" y="987574"/>
            <a:chExt cx="2736304" cy="1491630"/>
          </a:xfrm>
        </p:grpSpPr>
        <p:sp>
          <p:nvSpPr>
            <p:cNvPr id="30" name="圆角矩形 29"/>
            <p:cNvSpPr/>
            <p:nvPr/>
          </p:nvSpPr>
          <p:spPr>
            <a:xfrm>
              <a:off x="1691680" y="1471092"/>
              <a:ext cx="1512168" cy="864096"/>
            </a:xfrm>
            <a:prstGeom prst="roundRect">
              <a:avLst>
                <a:gd name="adj" fmla="val 37173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 cmpd="sng">
              <a:solidFill>
                <a:srgbClr val="D631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691680" y="1183060"/>
              <a:ext cx="1224136" cy="360040"/>
            </a:xfrm>
            <a:prstGeom prst="roundRect">
              <a:avLst>
                <a:gd name="adj" fmla="val 50000"/>
              </a:avLst>
            </a:prstGeom>
            <a:solidFill>
              <a:srgbClr val="D6312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051720" y="1543100"/>
              <a:ext cx="1080120" cy="729430"/>
            </a:xfrm>
            <a:prstGeom prst="rect">
              <a:avLst/>
            </a:prstGeom>
          </p:spPr>
          <p:txBody>
            <a:bodyPr wrap="square" lIns="68580" tIns="34290" rIns="68580" bIns="34290" anchor="ctr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4000" b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 defTabSz="914400">
                <a:lnSpc>
                  <a:spcPct val="120000"/>
                </a:lnSpc>
                <a:defRPr/>
              </a:pPr>
              <a:r>
                <a:rPr lang="zh-TW" altLang="en-US" sz="900" kern="0" dirty="0">
                  <a:solidFill>
                    <a:srgbClr val="A10417"/>
                  </a:solidFill>
                </a:rPr>
                <a:t>“天宫”二号空间实验室，将为中国在太空建造中国空间站打下基础。</a:t>
              </a:r>
              <a:endParaRPr lang="en-US" altLang="zh-CN" sz="900" kern="0" dirty="0">
                <a:solidFill>
                  <a:srgbClr val="A10417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51720" y="1166074"/>
              <a:ext cx="858867" cy="377026"/>
            </a:xfrm>
            <a:prstGeom prst="rect">
              <a:avLst/>
            </a:prstGeom>
          </p:spPr>
          <p:txBody>
            <a:bodyPr wrap="square" lIns="68580" tIns="34290" rIns="68580" bIns="34290" anchor="ctr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4000" b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 defTabSz="914400">
                <a:lnSpc>
                  <a:spcPct val="100000"/>
                </a:lnSpc>
                <a:defRPr/>
              </a:pPr>
              <a:r>
                <a:rPr lang="zh-CN" altLang="en-US" sz="2000" b="1" kern="0" dirty="0" smtClean="0">
                  <a:solidFill>
                    <a:srgbClr val="FFFFFF"/>
                  </a:solidFill>
                </a:rPr>
                <a:t>天 宫</a:t>
              </a:r>
              <a:endParaRPr lang="en-US" altLang="zh-CN" sz="2000" b="1" kern="0" dirty="0">
                <a:solidFill>
                  <a:srgbClr val="FFFFFF"/>
                </a:solidFill>
              </a:endParaRPr>
            </a:p>
          </p:txBody>
        </p:sp>
        <p:pic>
          <p:nvPicPr>
            <p:cNvPr id="5" name="图片 4" descr="天宫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987574"/>
              <a:ext cx="1491630" cy="149163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" name="组 9"/>
          <p:cNvGrpSpPr/>
          <p:nvPr/>
        </p:nvGrpSpPr>
        <p:grpSpPr>
          <a:xfrm>
            <a:off x="3131840" y="1080120"/>
            <a:ext cx="2736304" cy="1491630"/>
            <a:chOff x="3563888" y="771550"/>
            <a:chExt cx="2736304" cy="1491630"/>
          </a:xfrm>
        </p:grpSpPr>
        <p:sp>
          <p:nvSpPr>
            <p:cNvPr id="31" name="圆角矩形 30"/>
            <p:cNvSpPr/>
            <p:nvPr/>
          </p:nvSpPr>
          <p:spPr>
            <a:xfrm>
              <a:off x="4788024" y="1275606"/>
              <a:ext cx="1512168" cy="864096"/>
            </a:xfrm>
            <a:prstGeom prst="roundRect">
              <a:avLst>
                <a:gd name="adj" fmla="val 37173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 cmpd="sng">
              <a:solidFill>
                <a:srgbClr val="D631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4788024" y="987574"/>
              <a:ext cx="1224136" cy="360040"/>
            </a:xfrm>
            <a:prstGeom prst="roundRect">
              <a:avLst>
                <a:gd name="adj" fmla="val 50000"/>
              </a:avLst>
            </a:prstGeom>
            <a:solidFill>
              <a:srgbClr val="D6312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3" name="TextBox 15"/>
            <p:cNvSpPr txBox="1"/>
            <p:nvPr/>
          </p:nvSpPr>
          <p:spPr>
            <a:xfrm>
              <a:off x="5076056" y="1347614"/>
              <a:ext cx="1224136" cy="729430"/>
            </a:xfrm>
            <a:prstGeom prst="rect">
              <a:avLst/>
            </a:prstGeom>
          </p:spPr>
          <p:txBody>
            <a:bodyPr wrap="square" lIns="68580" tIns="34290" rIns="68580" bIns="34290" anchor="ctr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4000" b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 defTabSz="914400">
                <a:lnSpc>
                  <a:spcPct val="120000"/>
                </a:lnSpc>
                <a:defRPr/>
              </a:pPr>
              <a:r>
                <a:rPr lang="zh-TW" altLang="en-US" sz="900" kern="0" dirty="0">
                  <a:solidFill>
                    <a:srgbClr val="A10417"/>
                  </a:solidFill>
                </a:rPr>
                <a:t>蛟龙号深海潜航器成功探索马里亚纳海沟，可以调查深海海底生物、资源等。</a:t>
              </a:r>
              <a:endParaRPr lang="en-US" altLang="zh-CN" sz="900" kern="0" dirty="0">
                <a:solidFill>
                  <a:srgbClr val="A10417"/>
                </a:solidFill>
              </a:endParaRPr>
            </a:p>
          </p:txBody>
        </p:sp>
        <p:sp>
          <p:nvSpPr>
            <p:cNvPr id="34" name="TextBox 15"/>
            <p:cNvSpPr txBox="1"/>
            <p:nvPr/>
          </p:nvSpPr>
          <p:spPr>
            <a:xfrm>
              <a:off x="5148064" y="970588"/>
              <a:ext cx="858867" cy="377026"/>
            </a:xfrm>
            <a:prstGeom prst="rect">
              <a:avLst/>
            </a:prstGeom>
          </p:spPr>
          <p:txBody>
            <a:bodyPr wrap="square" lIns="68580" tIns="34290" rIns="68580" bIns="34290" anchor="ctr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4000" b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 defTabSz="914400">
                <a:lnSpc>
                  <a:spcPct val="100000"/>
                </a:lnSpc>
                <a:defRPr/>
              </a:pPr>
              <a:r>
                <a:rPr lang="zh-CN" altLang="en-US" sz="2000" b="1" kern="0" dirty="0" smtClean="0">
                  <a:solidFill>
                    <a:srgbClr val="FFFFFF"/>
                  </a:solidFill>
                </a:rPr>
                <a:t>蛟</a:t>
              </a:r>
              <a:r>
                <a:rPr lang="en-US" altLang="zh-CN" sz="2000" b="1" kern="0" dirty="0" smtClean="0">
                  <a:solidFill>
                    <a:srgbClr val="FFFFFF"/>
                  </a:solidFill>
                </a:rPr>
                <a:t> </a:t>
              </a:r>
              <a:r>
                <a:rPr lang="zh-CN" altLang="en-US" sz="2000" b="1" kern="0" dirty="0" smtClean="0">
                  <a:solidFill>
                    <a:srgbClr val="FFFFFF"/>
                  </a:solidFill>
                </a:rPr>
                <a:t>龙</a:t>
              </a:r>
              <a:endParaRPr lang="en-US" altLang="zh-CN" sz="2000" b="1" kern="0" dirty="0">
                <a:solidFill>
                  <a:srgbClr val="FFFFFF"/>
                </a:solidFill>
              </a:endParaRPr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888" y="771550"/>
              <a:ext cx="1491630" cy="149163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36" name="组 35"/>
          <p:cNvGrpSpPr/>
          <p:nvPr/>
        </p:nvGrpSpPr>
        <p:grpSpPr>
          <a:xfrm>
            <a:off x="6012160" y="648072"/>
            <a:ext cx="2736304" cy="1491630"/>
            <a:chOff x="3563888" y="771550"/>
            <a:chExt cx="2736304" cy="1491630"/>
          </a:xfrm>
        </p:grpSpPr>
        <p:sp>
          <p:nvSpPr>
            <p:cNvPr id="37" name="圆角矩形 36"/>
            <p:cNvSpPr/>
            <p:nvPr/>
          </p:nvSpPr>
          <p:spPr>
            <a:xfrm>
              <a:off x="4788024" y="1275606"/>
              <a:ext cx="1512168" cy="864096"/>
            </a:xfrm>
            <a:prstGeom prst="roundRect">
              <a:avLst>
                <a:gd name="adj" fmla="val 37173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 cmpd="sng">
              <a:solidFill>
                <a:srgbClr val="D631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8" name="圆角矩形 37"/>
            <p:cNvSpPr/>
            <p:nvPr/>
          </p:nvSpPr>
          <p:spPr>
            <a:xfrm>
              <a:off x="4788024" y="987574"/>
              <a:ext cx="1224136" cy="360040"/>
            </a:xfrm>
            <a:prstGeom prst="roundRect">
              <a:avLst>
                <a:gd name="adj" fmla="val 50000"/>
              </a:avLst>
            </a:prstGeom>
            <a:solidFill>
              <a:srgbClr val="D6312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9" name="TextBox 15"/>
            <p:cNvSpPr txBox="1"/>
            <p:nvPr/>
          </p:nvSpPr>
          <p:spPr>
            <a:xfrm>
              <a:off x="5076056" y="1430713"/>
              <a:ext cx="1080120" cy="563231"/>
            </a:xfrm>
            <a:prstGeom prst="rect">
              <a:avLst/>
            </a:prstGeom>
          </p:spPr>
          <p:txBody>
            <a:bodyPr wrap="square" lIns="68580" tIns="34290" rIns="68580" bIns="34290" anchor="ctr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4000" b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 defTabSz="914400">
                <a:lnSpc>
                  <a:spcPct val="120000"/>
                </a:lnSpc>
                <a:defRPr/>
              </a:pPr>
              <a:r>
                <a:rPr lang="en-US" altLang="zh-TW" sz="900" kern="0" dirty="0">
                  <a:solidFill>
                    <a:srgbClr val="A10417"/>
                  </a:solidFill>
                </a:rPr>
                <a:t>FAST</a:t>
              </a:r>
              <a:r>
                <a:rPr lang="zh-TW" altLang="en-US" sz="900" kern="0" dirty="0">
                  <a:solidFill>
                    <a:srgbClr val="A10417"/>
                  </a:solidFill>
                </a:rPr>
                <a:t>天文望远镜，依地形修建，直径</a:t>
              </a:r>
              <a:r>
                <a:rPr lang="en-US" altLang="zh-TW" sz="900" kern="0" dirty="0">
                  <a:solidFill>
                    <a:srgbClr val="A10417"/>
                  </a:solidFill>
                </a:rPr>
                <a:t>500</a:t>
              </a:r>
              <a:r>
                <a:rPr lang="zh-TW" altLang="en-US" sz="900" kern="0" dirty="0">
                  <a:solidFill>
                    <a:srgbClr val="A10417"/>
                  </a:solidFill>
                </a:rPr>
                <a:t>米，世界最大。</a:t>
              </a:r>
              <a:endParaRPr lang="en-US" altLang="zh-CN" sz="900" kern="0" dirty="0">
                <a:solidFill>
                  <a:srgbClr val="A10417"/>
                </a:solidFill>
              </a:endParaRPr>
            </a:p>
          </p:txBody>
        </p:sp>
        <p:sp>
          <p:nvSpPr>
            <p:cNvPr id="40" name="TextBox 15"/>
            <p:cNvSpPr txBox="1"/>
            <p:nvPr/>
          </p:nvSpPr>
          <p:spPr>
            <a:xfrm>
              <a:off x="5148064" y="970588"/>
              <a:ext cx="858867" cy="377026"/>
            </a:xfrm>
            <a:prstGeom prst="rect">
              <a:avLst/>
            </a:prstGeom>
          </p:spPr>
          <p:txBody>
            <a:bodyPr wrap="square" lIns="68580" tIns="34290" rIns="68580" bIns="34290" anchor="ctr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4000" b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 defTabSz="914400">
                <a:lnSpc>
                  <a:spcPct val="100000"/>
                </a:lnSpc>
                <a:defRPr/>
              </a:pPr>
              <a:r>
                <a:rPr lang="zh-CN" altLang="en-US" sz="2000" b="1" kern="0" dirty="0" smtClean="0">
                  <a:solidFill>
                    <a:srgbClr val="FFFFFF"/>
                  </a:solidFill>
                </a:rPr>
                <a:t>天</a:t>
              </a:r>
              <a:r>
                <a:rPr lang="en-US" altLang="zh-CN" sz="2000" b="1" kern="0" dirty="0" smtClean="0">
                  <a:solidFill>
                    <a:srgbClr val="FFFFFF"/>
                  </a:solidFill>
                </a:rPr>
                <a:t> </a:t>
              </a:r>
              <a:r>
                <a:rPr lang="zh-CN" altLang="en-US" sz="2000" b="1" kern="0" dirty="0" smtClean="0">
                  <a:solidFill>
                    <a:srgbClr val="FFFFFF"/>
                  </a:solidFill>
                </a:rPr>
                <a:t>眼</a:t>
              </a:r>
              <a:endParaRPr lang="en-US" altLang="zh-CN" sz="2000" b="1" kern="0" dirty="0">
                <a:solidFill>
                  <a:srgbClr val="FFFFFF"/>
                </a:solidFill>
              </a:endParaRPr>
            </a:p>
          </p:txBody>
        </p: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888" y="771550"/>
              <a:ext cx="1491630" cy="149163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42" name="组 41"/>
          <p:cNvGrpSpPr/>
          <p:nvPr/>
        </p:nvGrpSpPr>
        <p:grpSpPr>
          <a:xfrm>
            <a:off x="611560" y="2684834"/>
            <a:ext cx="2736304" cy="1491630"/>
            <a:chOff x="467544" y="987574"/>
            <a:chExt cx="2736304" cy="1491630"/>
          </a:xfrm>
        </p:grpSpPr>
        <p:sp>
          <p:nvSpPr>
            <p:cNvPr id="43" name="圆角矩形 42"/>
            <p:cNvSpPr/>
            <p:nvPr/>
          </p:nvSpPr>
          <p:spPr>
            <a:xfrm>
              <a:off x="1691680" y="1471092"/>
              <a:ext cx="1512168" cy="864096"/>
            </a:xfrm>
            <a:prstGeom prst="roundRect">
              <a:avLst>
                <a:gd name="adj" fmla="val 37173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 cmpd="sng">
              <a:solidFill>
                <a:srgbClr val="D631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4" name="圆角矩形 43"/>
            <p:cNvSpPr/>
            <p:nvPr/>
          </p:nvSpPr>
          <p:spPr>
            <a:xfrm>
              <a:off x="1691680" y="1183060"/>
              <a:ext cx="1224136" cy="360040"/>
            </a:xfrm>
            <a:prstGeom prst="roundRect">
              <a:avLst>
                <a:gd name="adj" fmla="val 50000"/>
              </a:avLst>
            </a:prstGeom>
            <a:solidFill>
              <a:srgbClr val="D6312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5" name="TextBox 15"/>
            <p:cNvSpPr txBox="1"/>
            <p:nvPr/>
          </p:nvSpPr>
          <p:spPr>
            <a:xfrm>
              <a:off x="2051720" y="1635646"/>
              <a:ext cx="1080120" cy="563231"/>
            </a:xfrm>
            <a:prstGeom prst="rect">
              <a:avLst/>
            </a:prstGeom>
          </p:spPr>
          <p:txBody>
            <a:bodyPr wrap="square" lIns="68580" tIns="34290" rIns="68580" bIns="34290" anchor="ctr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4000" b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 defTabSz="914400">
                <a:lnSpc>
                  <a:spcPct val="120000"/>
                </a:lnSpc>
                <a:defRPr/>
              </a:pPr>
              <a:r>
                <a:rPr lang="zh-TW" altLang="en-US" sz="900" kern="0" dirty="0">
                  <a:solidFill>
                    <a:srgbClr val="A10417"/>
                  </a:solidFill>
                </a:rPr>
                <a:t>中国“悟空”暗物质粒子探测卫星升空。</a:t>
              </a:r>
              <a:endParaRPr lang="en-US" altLang="zh-CN" sz="900" kern="0" dirty="0">
                <a:solidFill>
                  <a:srgbClr val="A10417"/>
                </a:solidFill>
              </a:endParaRPr>
            </a:p>
          </p:txBody>
        </p:sp>
        <p:sp>
          <p:nvSpPr>
            <p:cNvPr id="46" name="TextBox 15"/>
            <p:cNvSpPr txBox="1"/>
            <p:nvPr/>
          </p:nvSpPr>
          <p:spPr>
            <a:xfrm>
              <a:off x="2051720" y="1166074"/>
              <a:ext cx="858867" cy="377026"/>
            </a:xfrm>
            <a:prstGeom prst="rect">
              <a:avLst/>
            </a:prstGeom>
          </p:spPr>
          <p:txBody>
            <a:bodyPr wrap="square" lIns="68580" tIns="34290" rIns="68580" bIns="34290" anchor="ctr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4000" b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 defTabSz="914400">
                <a:lnSpc>
                  <a:spcPct val="100000"/>
                </a:lnSpc>
                <a:defRPr/>
              </a:pPr>
              <a:r>
                <a:rPr lang="zh-CN" altLang="en-US" sz="2000" b="1" kern="0" dirty="0" smtClean="0">
                  <a:solidFill>
                    <a:srgbClr val="FFFFFF"/>
                  </a:solidFill>
                </a:rPr>
                <a:t>悟</a:t>
              </a:r>
              <a:r>
                <a:rPr lang="en-US" altLang="zh-CN" sz="2000" b="1" kern="0" dirty="0" smtClean="0">
                  <a:solidFill>
                    <a:srgbClr val="FFFFFF"/>
                  </a:solidFill>
                </a:rPr>
                <a:t> </a:t>
              </a:r>
              <a:r>
                <a:rPr lang="zh-CN" altLang="en-US" sz="2000" b="1" kern="0" dirty="0" smtClean="0">
                  <a:solidFill>
                    <a:srgbClr val="FFFFFF"/>
                  </a:solidFill>
                </a:rPr>
                <a:t>空</a:t>
              </a:r>
              <a:endParaRPr lang="en-US" altLang="zh-CN" sz="2000" b="1" kern="0" dirty="0">
                <a:solidFill>
                  <a:srgbClr val="FFFFFF"/>
                </a:solidFill>
              </a:endParaRPr>
            </a:p>
          </p:txBody>
        </p: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987574"/>
              <a:ext cx="1491630" cy="149163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48" name="组 47"/>
          <p:cNvGrpSpPr/>
          <p:nvPr/>
        </p:nvGrpSpPr>
        <p:grpSpPr>
          <a:xfrm>
            <a:off x="3491880" y="2952328"/>
            <a:ext cx="2592288" cy="1491630"/>
            <a:chOff x="3563888" y="771550"/>
            <a:chExt cx="2592288" cy="1491630"/>
          </a:xfrm>
        </p:grpSpPr>
        <p:sp>
          <p:nvSpPr>
            <p:cNvPr id="49" name="圆角矩形 48"/>
            <p:cNvSpPr/>
            <p:nvPr/>
          </p:nvSpPr>
          <p:spPr>
            <a:xfrm>
              <a:off x="4644008" y="1275606"/>
              <a:ext cx="1512168" cy="864096"/>
            </a:xfrm>
            <a:prstGeom prst="roundRect">
              <a:avLst>
                <a:gd name="adj" fmla="val 37173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 cmpd="sng">
              <a:solidFill>
                <a:srgbClr val="D631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0" name="圆角矩形 49"/>
            <p:cNvSpPr/>
            <p:nvPr/>
          </p:nvSpPr>
          <p:spPr>
            <a:xfrm>
              <a:off x="4788024" y="987574"/>
              <a:ext cx="1224136" cy="360040"/>
            </a:xfrm>
            <a:prstGeom prst="roundRect">
              <a:avLst>
                <a:gd name="adj" fmla="val 50000"/>
              </a:avLst>
            </a:prstGeom>
            <a:solidFill>
              <a:srgbClr val="D6312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1" name="TextBox 15"/>
            <p:cNvSpPr txBox="1"/>
            <p:nvPr/>
          </p:nvSpPr>
          <p:spPr>
            <a:xfrm>
              <a:off x="5148064" y="1491630"/>
              <a:ext cx="1008112" cy="473206"/>
            </a:xfrm>
            <a:prstGeom prst="rect">
              <a:avLst/>
            </a:prstGeom>
          </p:spPr>
          <p:txBody>
            <a:bodyPr wrap="square" lIns="68580" tIns="34290" rIns="68580" bIns="34290" anchor="ctr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4000" b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 defTabSz="914400">
                <a:defRPr/>
              </a:pPr>
              <a:r>
                <a:rPr lang="zh-TW" altLang="en-US" sz="900" kern="0" dirty="0">
                  <a:solidFill>
                    <a:srgbClr val="A10417"/>
                  </a:solidFill>
                </a:rPr>
                <a:t>量子通讯卫星</a:t>
              </a:r>
              <a:r>
                <a:rPr lang="zh-TW" altLang="en-US" sz="900" kern="0" dirty="0" smtClean="0">
                  <a:solidFill>
                    <a:srgbClr val="A10417"/>
                  </a:solidFill>
                </a:rPr>
                <a:t>，</a:t>
              </a:r>
              <a:endParaRPr lang="en-US" altLang="zh-TW" sz="900" kern="0" dirty="0" smtClean="0">
                <a:solidFill>
                  <a:srgbClr val="A10417"/>
                </a:solidFill>
              </a:endParaRPr>
            </a:p>
            <a:p>
              <a:pPr lvl="0" defTabSz="914400">
                <a:defRPr/>
              </a:pPr>
              <a:r>
                <a:rPr lang="zh-TW" altLang="en-US" sz="900" kern="0" dirty="0" smtClean="0">
                  <a:solidFill>
                    <a:srgbClr val="A10417"/>
                  </a:solidFill>
                </a:rPr>
                <a:t>世界</a:t>
              </a:r>
              <a:r>
                <a:rPr lang="zh-TW" altLang="en-US" sz="900" kern="0" dirty="0">
                  <a:solidFill>
                    <a:srgbClr val="A10417"/>
                  </a:solidFill>
                </a:rPr>
                <a:t>第一</a:t>
              </a:r>
              <a:r>
                <a:rPr lang="zh-CN" altLang="zh-TW" sz="900" kern="0" dirty="0">
                  <a:solidFill>
                    <a:srgbClr val="A10417"/>
                  </a:solidFill>
                </a:rPr>
                <a:t>。</a:t>
              </a:r>
              <a:endParaRPr lang="en-US" altLang="zh-CN" sz="900" kern="0" dirty="0">
                <a:solidFill>
                  <a:srgbClr val="A10417"/>
                </a:solidFill>
              </a:endParaRPr>
            </a:p>
          </p:txBody>
        </p:sp>
        <p:sp>
          <p:nvSpPr>
            <p:cNvPr id="52" name="TextBox 15"/>
            <p:cNvSpPr txBox="1"/>
            <p:nvPr/>
          </p:nvSpPr>
          <p:spPr>
            <a:xfrm>
              <a:off x="5076056" y="970588"/>
              <a:ext cx="1080120" cy="377026"/>
            </a:xfrm>
            <a:prstGeom prst="rect">
              <a:avLst/>
            </a:prstGeom>
          </p:spPr>
          <p:txBody>
            <a:bodyPr wrap="square" lIns="68580" tIns="34290" rIns="68580" bIns="34290" anchor="ctr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4000" b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 defTabSz="914400">
                <a:lnSpc>
                  <a:spcPct val="100000"/>
                </a:lnSpc>
                <a:defRPr/>
              </a:pPr>
              <a:r>
                <a:rPr lang="zh-CN" altLang="en-US" sz="2000" b="1" kern="0" dirty="0" smtClean="0">
                  <a:solidFill>
                    <a:srgbClr val="FFFFFF"/>
                  </a:solidFill>
                </a:rPr>
                <a:t>墨子号</a:t>
              </a:r>
              <a:endParaRPr lang="en-US" altLang="zh-CN" sz="2000" b="1" kern="0" dirty="0">
                <a:solidFill>
                  <a:srgbClr val="FFFFFF"/>
                </a:solidFill>
              </a:endParaRPr>
            </a:p>
          </p:txBody>
        </p:sp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888" y="771550"/>
              <a:ext cx="1491630" cy="149163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54" name="组 53"/>
          <p:cNvGrpSpPr/>
          <p:nvPr/>
        </p:nvGrpSpPr>
        <p:grpSpPr>
          <a:xfrm>
            <a:off x="6228184" y="2520280"/>
            <a:ext cx="2736304" cy="1491630"/>
            <a:chOff x="3563888" y="771550"/>
            <a:chExt cx="2736304" cy="1491630"/>
          </a:xfrm>
        </p:grpSpPr>
        <p:sp>
          <p:nvSpPr>
            <p:cNvPr id="55" name="圆角矩形 54"/>
            <p:cNvSpPr/>
            <p:nvPr/>
          </p:nvSpPr>
          <p:spPr>
            <a:xfrm>
              <a:off x="4788024" y="1275606"/>
              <a:ext cx="1512168" cy="864096"/>
            </a:xfrm>
            <a:prstGeom prst="roundRect">
              <a:avLst>
                <a:gd name="adj" fmla="val 37173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 cmpd="sng">
              <a:solidFill>
                <a:srgbClr val="D631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6" name="圆角矩形 55"/>
            <p:cNvSpPr/>
            <p:nvPr/>
          </p:nvSpPr>
          <p:spPr>
            <a:xfrm>
              <a:off x="4788024" y="987574"/>
              <a:ext cx="1224136" cy="360040"/>
            </a:xfrm>
            <a:prstGeom prst="roundRect">
              <a:avLst>
                <a:gd name="adj" fmla="val 50000"/>
              </a:avLst>
            </a:prstGeom>
            <a:solidFill>
              <a:srgbClr val="D6312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7" name="TextBox 15"/>
            <p:cNvSpPr txBox="1"/>
            <p:nvPr/>
          </p:nvSpPr>
          <p:spPr>
            <a:xfrm>
              <a:off x="5076056" y="1596912"/>
              <a:ext cx="1152128" cy="230832"/>
            </a:xfrm>
            <a:prstGeom prst="rect">
              <a:avLst/>
            </a:prstGeom>
          </p:spPr>
          <p:txBody>
            <a:bodyPr wrap="square" lIns="68580" tIns="34290" rIns="68580" bIns="34290" anchor="ctr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4000" b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 defTabSz="914400">
                <a:lnSpc>
                  <a:spcPct val="120000"/>
                </a:lnSpc>
                <a:defRPr/>
              </a:pPr>
              <a:r>
                <a:rPr lang="zh-TW" altLang="en-US" sz="900" kern="0" dirty="0">
                  <a:solidFill>
                    <a:srgbClr val="A10417"/>
                  </a:solidFill>
                </a:rPr>
                <a:t>国产</a:t>
              </a:r>
              <a:r>
                <a:rPr lang="en-US" altLang="zh-TW" sz="900" kern="0" dirty="0">
                  <a:solidFill>
                    <a:srgbClr val="A10417"/>
                  </a:solidFill>
                </a:rPr>
                <a:t>C919</a:t>
              </a:r>
              <a:r>
                <a:rPr lang="zh-TW" altLang="en-US" sz="900" kern="0" dirty="0">
                  <a:solidFill>
                    <a:srgbClr val="A10417"/>
                  </a:solidFill>
                </a:rPr>
                <a:t>商务飞</a:t>
              </a:r>
              <a:r>
                <a:rPr lang="zh-TW" altLang="en-US" sz="900" kern="0" dirty="0" smtClean="0">
                  <a:solidFill>
                    <a:srgbClr val="A10417"/>
                  </a:solidFill>
                </a:rPr>
                <a:t>机。</a:t>
              </a:r>
              <a:endParaRPr lang="en-US" altLang="zh-CN" sz="900" kern="0" dirty="0">
                <a:solidFill>
                  <a:srgbClr val="A10417"/>
                </a:solidFill>
              </a:endParaRPr>
            </a:p>
          </p:txBody>
        </p:sp>
        <p:sp>
          <p:nvSpPr>
            <p:cNvPr id="58" name="TextBox 15"/>
            <p:cNvSpPr txBox="1"/>
            <p:nvPr/>
          </p:nvSpPr>
          <p:spPr>
            <a:xfrm>
              <a:off x="5076056" y="970588"/>
              <a:ext cx="1008112" cy="377026"/>
            </a:xfrm>
            <a:prstGeom prst="rect">
              <a:avLst/>
            </a:prstGeom>
          </p:spPr>
          <p:txBody>
            <a:bodyPr wrap="square" lIns="68580" tIns="34290" rIns="68580" bIns="34290" anchor="ctr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4000" b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 defTabSz="914400">
                <a:lnSpc>
                  <a:spcPct val="100000"/>
                </a:lnSpc>
                <a:defRPr/>
              </a:pPr>
              <a:r>
                <a:rPr lang="zh-CN" altLang="en-US" sz="2000" b="1" kern="0" dirty="0" smtClean="0">
                  <a:solidFill>
                    <a:srgbClr val="FFFFFF"/>
                  </a:solidFill>
                </a:rPr>
                <a:t>大飞机</a:t>
              </a:r>
              <a:endParaRPr lang="en-US" altLang="zh-CN" sz="2000" b="1" kern="0" dirty="0">
                <a:solidFill>
                  <a:srgbClr val="FFFFFF"/>
                </a:solidFill>
              </a:endParaRPr>
            </a:p>
          </p:txBody>
        </p:sp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888" y="771550"/>
              <a:ext cx="1491630" cy="149163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68" name="图片 67" descr="sta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3939902"/>
            <a:ext cx="192325" cy="177704"/>
          </a:xfrm>
          <a:prstGeom prst="rect">
            <a:avLst/>
          </a:prstGeom>
        </p:spPr>
      </p:pic>
      <p:pic>
        <p:nvPicPr>
          <p:cNvPr id="69" name="图片 68" descr="sta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987574"/>
            <a:ext cx="192325" cy="17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7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000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04165"/>
            <a:ext cx="4320480" cy="73939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36" y="3267996"/>
            <a:ext cx="3092015" cy="15846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 descr="080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808" y="2787774"/>
            <a:ext cx="1662192" cy="3359421"/>
          </a:xfrm>
          <a:prstGeom prst="rect">
            <a:avLst/>
          </a:prstGeom>
        </p:spPr>
      </p:pic>
      <p:sp>
        <p:nvSpPr>
          <p:cNvPr id="7" name="TextBox 15"/>
          <p:cNvSpPr txBox="1"/>
          <p:nvPr/>
        </p:nvSpPr>
        <p:spPr>
          <a:xfrm>
            <a:off x="1547664" y="2571750"/>
            <a:ext cx="6480720" cy="407804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lnSpc>
                <a:spcPct val="110000"/>
              </a:lnSpc>
              <a:defRPr/>
            </a:pPr>
            <a:r>
              <a:rPr lang="zh-CN" altLang="en-US" sz="20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中国正在自信而坚定地走向世界，构建人类命运共同体</a:t>
            </a:r>
            <a:endParaRPr lang="en-US" altLang="zh-CN" sz="2000" b="1" kern="0" dirty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</p:txBody>
      </p:sp>
      <p:pic>
        <p:nvPicPr>
          <p:cNvPr id="9" name="图片 8" descr="金砖国家会晤放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915566"/>
            <a:ext cx="3528392" cy="14701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 descr="tim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4302" y="3267996"/>
            <a:ext cx="3958178" cy="160801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 descr="171474822.jpg"/>
          <p:cNvPicPr>
            <a:picLocks noChangeAspect="1"/>
          </p:cNvPicPr>
          <p:nvPr/>
        </p:nvPicPr>
        <p:blipFill rotWithShape="1">
          <a:blip r:embed="rId7" cstate="print"/>
          <a:srcRect b="9687"/>
          <a:stretch/>
        </p:blipFill>
        <p:spPr>
          <a:xfrm>
            <a:off x="4788024" y="483518"/>
            <a:ext cx="2952328" cy="19045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578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5"/>
          <p:cNvSpPr txBox="1"/>
          <p:nvPr/>
        </p:nvSpPr>
        <p:spPr>
          <a:xfrm>
            <a:off x="2339752" y="843558"/>
            <a:ext cx="4536504" cy="500137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>
              <a:lnSpc>
                <a:spcPct val="100000"/>
              </a:lnSpc>
              <a:defRPr/>
            </a:pPr>
            <a:r>
              <a:rPr lang="zh-CN" altLang="en-US" sz="28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强大的祖国就在我们身后</a:t>
            </a:r>
            <a:endParaRPr lang="en-US" altLang="zh-CN" sz="2800" b="1" kern="0" dirty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</p:txBody>
      </p:sp>
      <p:grpSp>
        <p:nvGrpSpPr>
          <p:cNvPr id="3" name="组 2"/>
          <p:cNvGrpSpPr/>
          <p:nvPr/>
        </p:nvGrpSpPr>
        <p:grpSpPr>
          <a:xfrm>
            <a:off x="4572000" y="1458531"/>
            <a:ext cx="4314797" cy="3489483"/>
            <a:chOff x="-558196" y="843558"/>
            <a:chExt cx="4986181" cy="4032448"/>
          </a:xfrm>
        </p:grpSpPr>
        <p:sp>
          <p:nvSpPr>
            <p:cNvPr id="23" name="圆角矩形 22"/>
            <p:cNvSpPr/>
            <p:nvPr/>
          </p:nvSpPr>
          <p:spPr>
            <a:xfrm>
              <a:off x="-308557" y="843558"/>
              <a:ext cx="4736542" cy="4032448"/>
            </a:xfrm>
            <a:prstGeom prst="roundRect">
              <a:avLst>
                <a:gd name="adj" fmla="val 8367"/>
              </a:avLst>
            </a:prstGeom>
            <a:solidFill>
              <a:schemeClr val="bg1"/>
            </a:solidFill>
            <a:ln w="19050" cmpd="sng">
              <a:solidFill>
                <a:srgbClr val="A10417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" name="TextBox 15"/>
            <p:cNvSpPr txBox="1"/>
            <p:nvPr/>
          </p:nvSpPr>
          <p:spPr>
            <a:xfrm>
              <a:off x="1688541" y="3437720"/>
              <a:ext cx="2579587" cy="1260839"/>
            </a:xfrm>
            <a:prstGeom prst="rect">
              <a:avLst/>
            </a:prstGeom>
          </p:spPr>
          <p:txBody>
            <a:bodyPr wrap="square" lIns="68580" tIns="34290" rIns="68580" bIns="34290" anchor="ctr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4000" b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just" defTabSz="914400">
                <a:lnSpc>
                  <a:spcPct val="140000"/>
                </a:lnSpc>
                <a:defRPr/>
              </a:pPr>
              <a:r>
                <a:rPr lang="en-US" altLang="zh-CN" sz="1200" kern="0" dirty="0">
                  <a:gradFill>
                    <a:gsLst>
                      <a:gs pos="0">
                        <a:srgbClr val="8A0012"/>
                      </a:gs>
                      <a:gs pos="50000">
                        <a:srgbClr val="E01425"/>
                      </a:gs>
                      <a:gs pos="100000">
                        <a:srgbClr val="DF6342"/>
                      </a:gs>
                    </a:gsLst>
                    <a:lin ang="5400000" scaled="0"/>
                  </a:gradFill>
                </a:rPr>
                <a:t>2016</a:t>
              </a:r>
              <a:r>
                <a:rPr lang="zh-CN" altLang="en-US" sz="1200" kern="0" dirty="0">
                  <a:gradFill>
                    <a:gsLst>
                      <a:gs pos="0">
                        <a:srgbClr val="8A0012"/>
                      </a:gs>
                      <a:gs pos="50000">
                        <a:srgbClr val="E01425"/>
                      </a:gs>
                      <a:gs pos="100000">
                        <a:srgbClr val="DF6342"/>
                      </a:gs>
                    </a:gsLst>
                    <a:lin ang="5400000" scaled="0"/>
                  </a:gradFill>
                </a:rPr>
                <a:t>年</a:t>
              </a:r>
              <a:r>
                <a:rPr lang="zh-CN" altLang="en-US" sz="1200" kern="0" dirty="0" smtClean="0">
                  <a:gradFill>
                    <a:gsLst>
                      <a:gs pos="0">
                        <a:srgbClr val="8A0012"/>
                      </a:gs>
                      <a:gs pos="50000">
                        <a:srgbClr val="E01425"/>
                      </a:gs>
                      <a:gs pos="100000">
                        <a:srgbClr val="DF6342"/>
                      </a:gs>
                    </a:gsLst>
                    <a:lin ang="5400000" scaled="0"/>
                  </a:gradFill>
                </a:rPr>
                <a:t>新西兰南岛地震，面对公路被震垮的情况下，中国包下当地所有</a:t>
              </a:r>
              <a:r>
                <a:rPr lang="zh-CN" altLang="en-US" sz="1200" kern="0" dirty="0">
                  <a:gradFill>
                    <a:gsLst>
                      <a:gs pos="0">
                        <a:srgbClr val="8A0012"/>
                      </a:gs>
                      <a:gs pos="50000">
                        <a:srgbClr val="E01425"/>
                      </a:gs>
                      <a:gs pos="100000">
                        <a:srgbClr val="DF6342"/>
                      </a:gs>
                    </a:gsLst>
                    <a:lin ang="5400000" scaled="0"/>
                  </a:gradFill>
                </a:rPr>
                <a:t>可用</a:t>
              </a:r>
              <a:r>
                <a:rPr lang="zh-CN" altLang="en-US" sz="1200" kern="0" dirty="0" smtClean="0">
                  <a:gradFill>
                    <a:gsLst>
                      <a:gs pos="0">
                        <a:srgbClr val="8A0012"/>
                      </a:gs>
                      <a:gs pos="50000">
                        <a:srgbClr val="E01425"/>
                      </a:gs>
                      <a:gs pos="100000">
                        <a:srgbClr val="DF6342"/>
                      </a:gs>
                    </a:gsLst>
                    <a:lin ang="5400000" scaled="0"/>
                  </a:gradFill>
                </a:rPr>
                <a:t>直升机第一时间到达，安全撤离中国游客。</a:t>
              </a:r>
              <a:endParaRPr lang="en-US" altLang="zh-CN" sz="1200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11" name="图片 10" descr="W020161115501239221354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99"/>
            <a:stretch/>
          </p:blipFill>
          <p:spPr>
            <a:xfrm>
              <a:off x="1008828" y="1073926"/>
              <a:ext cx="3092874" cy="2252021"/>
            </a:xfrm>
            <a:prstGeom prst="rect">
              <a:avLst/>
            </a:prstGeom>
          </p:spPr>
        </p:pic>
        <p:pic>
          <p:nvPicPr>
            <p:cNvPr id="5" name="图片 4" descr="20161116111616608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9" t="19428"/>
            <a:stretch/>
          </p:blipFill>
          <p:spPr>
            <a:xfrm>
              <a:off x="-58921" y="2962120"/>
              <a:ext cx="1688144" cy="1599016"/>
            </a:xfrm>
            <a:prstGeom prst="rect">
              <a:avLst/>
            </a:prstGeom>
          </p:spPr>
        </p:pic>
        <p:pic>
          <p:nvPicPr>
            <p:cNvPr id="25" name="图片 24" descr="star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196" y="1131446"/>
              <a:ext cx="611560" cy="565067"/>
            </a:xfrm>
            <a:prstGeom prst="rect">
              <a:avLst/>
            </a:prstGeom>
          </p:spPr>
        </p:pic>
      </p:grpSp>
      <p:grpSp>
        <p:nvGrpSpPr>
          <p:cNvPr id="2" name="组 1"/>
          <p:cNvGrpSpPr/>
          <p:nvPr/>
        </p:nvGrpSpPr>
        <p:grpSpPr>
          <a:xfrm>
            <a:off x="179512" y="1458531"/>
            <a:ext cx="4314922" cy="3489483"/>
            <a:chOff x="4644008" y="843558"/>
            <a:chExt cx="4986326" cy="4032448"/>
          </a:xfrm>
        </p:grpSpPr>
        <p:sp>
          <p:nvSpPr>
            <p:cNvPr id="24" name="圆角矩形 23"/>
            <p:cNvSpPr/>
            <p:nvPr/>
          </p:nvSpPr>
          <p:spPr>
            <a:xfrm>
              <a:off x="4788024" y="843558"/>
              <a:ext cx="4682308" cy="4032448"/>
            </a:xfrm>
            <a:prstGeom prst="roundRect">
              <a:avLst>
                <a:gd name="adj" fmla="val 8367"/>
              </a:avLst>
            </a:prstGeom>
            <a:solidFill>
              <a:schemeClr val="bg1"/>
            </a:solidFill>
            <a:ln w="19050" cmpd="sng">
              <a:solidFill>
                <a:srgbClr val="A10417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7" name="图片 6" descr="19934127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96" b="4956"/>
            <a:stretch/>
          </p:blipFill>
          <p:spPr>
            <a:xfrm>
              <a:off x="5076056" y="3219822"/>
              <a:ext cx="2448272" cy="1428907"/>
            </a:xfrm>
            <a:prstGeom prst="rect">
              <a:avLst/>
            </a:prstGeom>
          </p:spPr>
        </p:pic>
        <p:pic>
          <p:nvPicPr>
            <p:cNvPr id="10" name="图片 9" descr="1115036797_14295829502551n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61" b="4320"/>
            <a:stretch/>
          </p:blipFill>
          <p:spPr>
            <a:xfrm>
              <a:off x="7140382" y="1048233"/>
              <a:ext cx="2114688" cy="259228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060070" y="1334738"/>
              <a:ext cx="1969909" cy="1260839"/>
            </a:xfrm>
            <a:prstGeom prst="rect">
              <a:avLst/>
            </a:prstGeom>
          </p:spPr>
          <p:txBody>
            <a:bodyPr wrap="square" lIns="68580" tIns="34290" rIns="68580" bIns="34290" anchor="ctr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4000" b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just" defTabSz="914400">
                <a:lnSpc>
                  <a:spcPct val="140000"/>
                </a:lnSpc>
                <a:defRPr/>
              </a:pPr>
              <a:r>
                <a:rPr lang="en-US" altLang="zh-CN" sz="1200" kern="0" dirty="0">
                  <a:gradFill>
                    <a:gsLst>
                      <a:gs pos="0">
                        <a:srgbClr val="8A0012"/>
                      </a:gs>
                      <a:gs pos="50000">
                        <a:srgbClr val="E01425"/>
                      </a:gs>
                      <a:gs pos="100000">
                        <a:srgbClr val="DF6342"/>
                      </a:gs>
                    </a:gsLst>
                    <a:lin ang="5400000" scaled="0"/>
                  </a:gradFill>
                </a:rPr>
                <a:t>2015</a:t>
              </a:r>
              <a:r>
                <a:rPr lang="zh-CN" altLang="en-US" sz="1200" kern="0" dirty="0">
                  <a:gradFill>
                    <a:gsLst>
                      <a:gs pos="0">
                        <a:srgbClr val="8A0012"/>
                      </a:gs>
                      <a:gs pos="50000">
                        <a:srgbClr val="E01425"/>
                      </a:gs>
                      <a:gs pos="100000">
                        <a:srgbClr val="DF6342"/>
                      </a:gs>
                    </a:gsLst>
                    <a:lin ang="5400000" scaled="0"/>
                  </a:gradFill>
                </a:rPr>
                <a:t>年也门局势急剧恶化，中国派出海军舰艇编队护送中国公民安全撤离。</a:t>
              </a:r>
              <a:endParaRPr lang="en-US" altLang="zh-CN" sz="1200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26" name="图片 25" descr="star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0294" y="4210307"/>
              <a:ext cx="360040" cy="332668"/>
            </a:xfrm>
            <a:prstGeom prst="rect">
              <a:avLst/>
            </a:prstGeom>
          </p:spPr>
        </p:pic>
        <p:pic>
          <p:nvPicPr>
            <p:cNvPr id="27" name="图片 26" descr="star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008" y="987574"/>
              <a:ext cx="360040" cy="332669"/>
            </a:xfrm>
            <a:prstGeom prst="rect">
              <a:avLst/>
            </a:prstGeom>
          </p:spPr>
        </p:pic>
        <p:pic>
          <p:nvPicPr>
            <p:cNvPr id="30" name="图片 29" descr="star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4269" y="4066292"/>
              <a:ext cx="233798" cy="216024"/>
            </a:xfrm>
            <a:prstGeom prst="rect">
              <a:avLst/>
            </a:prstGeom>
          </p:spPr>
        </p:pic>
      </p:grpSp>
      <p:pic>
        <p:nvPicPr>
          <p:cNvPr id="20" name="图片 19" descr="0000002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04165"/>
            <a:ext cx="4320480" cy="73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0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5"/>
          <p:cNvSpPr txBox="1"/>
          <p:nvPr/>
        </p:nvSpPr>
        <p:spPr>
          <a:xfrm>
            <a:off x="1187624" y="699542"/>
            <a:ext cx="6768752" cy="302647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lnSpc>
                <a:spcPct val="110000"/>
              </a:lnSpc>
              <a:defRPr/>
            </a:pPr>
            <a:r>
              <a:rPr lang="zh-CN" altLang="en-US" sz="14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这个新时代</a:t>
            </a:r>
            <a:r>
              <a:rPr lang="zh-CN" altLang="en-US" sz="14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，是决胜全面建成小康社会、进而全面建设社会主义现代化强国的时代。</a:t>
            </a:r>
            <a:endParaRPr lang="en-US" altLang="zh-CN" sz="1400" b="1" kern="0" dirty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581815"/>
            <a:ext cx="9252520" cy="45719"/>
          </a:xfrm>
          <a:prstGeom prst="rect">
            <a:avLst/>
          </a:prstGeom>
          <a:gradFill>
            <a:gsLst>
              <a:gs pos="0">
                <a:srgbClr val="8A0012"/>
              </a:gs>
              <a:gs pos="50000">
                <a:srgbClr val="E01425"/>
              </a:gs>
              <a:gs pos="100000">
                <a:srgbClr val="DF634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zh-CN" altLang="en-US"/>
          </a:p>
        </p:txBody>
      </p:sp>
      <p:sp>
        <p:nvSpPr>
          <p:cNvPr id="7" name="TextBox 15"/>
          <p:cNvSpPr txBox="1"/>
          <p:nvPr/>
        </p:nvSpPr>
        <p:spPr>
          <a:xfrm>
            <a:off x="0" y="195486"/>
            <a:ext cx="9144000" cy="346249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>
              <a:lnSpc>
                <a:spcPct val="100000"/>
              </a:lnSpc>
              <a:defRPr/>
            </a:pPr>
            <a:r>
              <a:rPr lang="zh-CN" altLang="en-US" sz="18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中国特色社会主义进入新时代</a:t>
            </a:r>
            <a:endParaRPr lang="en-US" altLang="zh-CN" sz="1800" b="1" kern="0" dirty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</p:txBody>
      </p:sp>
      <p:pic>
        <p:nvPicPr>
          <p:cNvPr id="2" name="图片 1" descr="现代化强国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27" y="1059582"/>
            <a:ext cx="6832033" cy="38871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 descr="nanha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860" y="2427734"/>
            <a:ext cx="1983140" cy="401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1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5"/>
          <p:cNvSpPr txBox="1"/>
          <p:nvPr/>
        </p:nvSpPr>
        <p:spPr>
          <a:xfrm>
            <a:off x="611560" y="195486"/>
            <a:ext cx="8064896" cy="315471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lnSpc>
                <a:spcPct val="100000"/>
              </a:lnSpc>
              <a:defRPr/>
            </a:pPr>
            <a:r>
              <a:rPr lang="zh-CN" altLang="en-US" sz="16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这个新时代，人民</a:t>
            </a:r>
            <a:r>
              <a:rPr lang="zh-CN" altLang="en-US" sz="16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日益增长的美好生活需要和不平衡不充分的发展之间的</a:t>
            </a:r>
            <a:r>
              <a:rPr lang="zh-CN" altLang="en-US" sz="16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矛盾是主要矛盾</a:t>
            </a:r>
            <a:endParaRPr lang="en-US" altLang="zh-CN" sz="1600" b="1" kern="0" dirty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</p:txBody>
      </p:sp>
      <p:sp>
        <p:nvSpPr>
          <p:cNvPr id="9" name="等腰三角形 8"/>
          <p:cNvSpPr/>
          <p:nvPr/>
        </p:nvSpPr>
        <p:spPr>
          <a:xfrm rot="5400000">
            <a:off x="-1098379" y="1869925"/>
            <a:ext cx="3600400" cy="140365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 2"/>
          <p:cNvGrpSpPr/>
          <p:nvPr/>
        </p:nvGrpSpPr>
        <p:grpSpPr>
          <a:xfrm>
            <a:off x="323528" y="915566"/>
            <a:ext cx="8588686" cy="3816424"/>
            <a:chOff x="251520" y="987574"/>
            <a:chExt cx="7292280" cy="324036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080" y="987574"/>
              <a:ext cx="2232248" cy="1520985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05" b="13789"/>
            <a:stretch/>
          </p:blipFill>
          <p:spPr>
            <a:xfrm>
              <a:off x="2843807" y="2659129"/>
              <a:ext cx="2298822" cy="1568805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28"/>
            <a:stretch/>
          </p:blipFill>
          <p:spPr>
            <a:xfrm>
              <a:off x="5292080" y="2643758"/>
              <a:ext cx="2251720" cy="1581201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987" y="987574"/>
              <a:ext cx="2303898" cy="1533377"/>
            </a:xfrm>
            <a:prstGeom prst="rect">
              <a:avLst/>
            </a:prstGeom>
          </p:spPr>
        </p:pic>
        <p:pic>
          <p:nvPicPr>
            <p:cNvPr id="21" name="图片 20" descr="rmrb2017093008p16_b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1520" y="987574"/>
              <a:ext cx="2450178" cy="3240360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0" y="581815"/>
            <a:ext cx="9252520" cy="45719"/>
          </a:xfrm>
          <a:prstGeom prst="rect">
            <a:avLst/>
          </a:prstGeom>
          <a:gradFill>
            <a:gsLst>
              <a:gs pos="0">
                <a:srgbClr val="8A0012"/>
              </a:gs>
              <a:gs pos="50000">
                <a:srgbClr val="E01425"/>
              </a:gs>
              <a:gs pos="100000">
                <a:srgbClr val="DF634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99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3131840" y="1053435"/>
            <a:ext cx="3096344" cy="576064"/>
          </a:xfrm>
          <a:prstGeom prst="roundRect">
            <a:avLst>
              <a:gd name="adj" fmla="val 50000"/>
            </a:avLst>
          </a:prstGeom>
          <a:solidFill>
            <a:srgbClr val="E039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等腰三角形 8"/>
          <p:cNvSpPr/>
          <p:nvPr/>
        </p:nvSpPr>
        <p:spPr>
          <a:xfrm rot="5400000">
            <a:off x="-1098379" y="1869925"/>
            <a:ext cx="3600400" cy="140365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21555"/>
            <a:ext cx="9144000" cy="577081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>
              <a:lnSpc>
                <a:spcPct val="200000"/>
              </a:lnSpc>
              <a:defRPr/>
            </a:pPr>
            <a:r>
              <a:rPr lang="zh-CN" altLang="en-US" sz="18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习近平新时代中国特色社会主义思想</a:t>
            </a:r>
            <a:endParaRPr lang="en-US" altLang="zh-CN" sz="1800" b="1" kern="0" dirty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</p:txBody>
      </p:sp>
      <p:sp>
        <p:nvSpPr>
          <p:cNvPr id="17" name="TextBox 15"/>
          <p:cNvSpPr txBox="1"/>
          <p:nvPr/>
        </p:nvSpPr>
        <p:spPr>
          <a:xfrm>
            <a:off x="3203848" y="1053435"/>
            <a:ext cx="2952328" cy="582211"/>
          </a:xfrm>
          <a:prstGeom prst="rect">
            <a:avLst/>
          </a:prstGeom>
          <a:noFill/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>
              <a:defRPr/>
            </a:pPr>
            <a:r>
              <a:rPr lang="zh-CN" altLang="en-US" sz="1600" b="1" kern="0" dirty="0">
                <a:solidFill>
                  <a:schemeClr val="bg1"/>
                </a:solidFill>
              </a:rPr>
              <a:t>习爷爷是这一思想的创</a:t>
            </a:r>
            <a:r>
              <a:rPr lang="zh-CN" altLang="en-US" sz="1600" b="1" kern="0" dirty="0" smtClean="0">
                <a:solidFill>
                  <a:schemeClr val="bg1"/>
                </a:solidFill>
              </a:rPr>
              <a:t>立者</a:t>
            </a:r>
            <a:endParaRPr lang="en-US" altLang="zh-CN" sz="1600" b="1" kern="0" dirty="0" smtClean="0">
              <a:solidFill>
                <a:schemeClr val="bg1"/>
              </a:solidFill>
            </a:endParaRPr>
          </a:p>
          <a:p>
            <a:pPr lvl="0" algn="ctr" defTabSz="914400">
              <a:lnSpc>
                <a:spcPct val="50000"/>
              </a:lnSpc>
              <a:defRPr/>
            </a:pPr>
            <a:r>
              <a:rPr lang="zh-CN" altLang="en-US" sz="1600" b="1" kern="0" dirty="0" smtClean="0">
                <a:solidFill>
                  <a:schemeClr val="bg1"/>
                </a:solidFill>
              </a:rPr>
              <a:t> </a:t>
            </a:r>
            <a:endParaRPr lang="en-US" altLang="zh-CN" sz="1600" b="1" kern="0" dirty="0">
              <a:solidFill>
                <a:schemeClr val="bg1"/>
              </a:solidFill>
            </a:endParaRPr>
          </a:p>
        </p:txBody>
      </p:sp>
      <p:pic>
        <p:nvPicPr>
          <p:cNvPr id="21" name="图片 20" descr="香港回归20周年1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t="7347" b="10826"/>
          <a:stretch/>
        </p:blipFill>
        <p:spPr>
          <a:xfrm>
            <a:off x="2615700" y="3739971"/>
            <a:ext cx="3024336" cy="142406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 cmpd="sng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2" name="图片 1" descr="WechatIMG120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757148"/>
            <a:ext cx="2160240" cy="1382554"/>
          </a:xfrm>
          <a:prstGeom prst="rect">
            <a:avLst/>
          </a:prstGeom>
        </p:spPr>
      </p:pic>
      <p:pic>
        <p:nvPicPr>
          <p:cNvPr id="5" name="图片 4" descr="WechatIMG113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61" y="3723878"/>
            <a:ext cx="3458951" cy="14397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0535"/>
            <a:ext cx="2211947" cy="148516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827"/>
            <a:ext cx="2211948" cy="13185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990" y="1982396"/>
            <a:ext cx="2279145" cy="16694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3" y="2211148"/>
            <a:ext cx="2160238" cy="14412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723878"/>
            <a:ext cx="2570686" cy="1512168"/>
          </a:xfrm>
          <a:prstGeom prst="rect">
            <a:avLst/>
          </a:prstGeom>
        </p:spPr>
      </p:pic>
      <p:pic>
        <p:nvPicPr>
          <p:cNvPr id="22" name="图片 21" descr="res07_attpic_brief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89178" y="1995686"/>
            <a:ext cx="2232053" cy="1656183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653823"/>
            <a:ext cx="9252520" cy="45719"/>
          </a:xfrm>
          <a:prstGeom prst="rect">
            <a:avLst/>
          </a:prstGeom>
          <a:gradFill>
            <a:gsLst>
              <a:gs pos="0">
                <a:srgbClr val="8A0012"/>
              </a:gs>
              <a:gs pos="50000">
                <a:srgbClr val="E01425"/>
              </a:gs>
              <a:gs pos="100000">
                <a:srgbClr val="DF634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57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yu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1874520" cy="5143500"/>
          </a:xfrm>
          <a:prstGeom prst="rect">
            <a:avLst/>
          </a:prstGeom>
        </p:spPr>
      </p:pic>
      <p:sp>
        <p:nvSpPr>
          <p:cNvPr id="6" name="TextBox 15"/>
          <p:cNvSpPr txBox="1"/>
          <p:nvPr/>
        </p:nvSpPr>
        <p:spPr>
          <a:xfrm>
            <a:off x="2123728" y="987574"/>
            <a:ext cx="6408712" cy="697627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CN" altLang="en-US" sz="14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第一个阶段，从二</a:t>
            </a:r>
            <a:r>
              <a:rPr lang="en-US" altLang="zh-CN" sz="14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〇</a:t>
            </a:r>
            <a:r>
              <a:rPr lang="zh-CN" altLang="en-US" sz="14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二</a:t>
            </a:r>
            <a:r>
              <a:rPr lang="en-US" altLang="zh-CN" sz="14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〇</a:t>
            </a:r>
            <a:r>
              <a:rPr lang="zh-CN" altLang="en-US" sz="14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年到二</a:t>
            </a:r>
            <a:r>
              <a:rPr lang="en-US" altLang="zh-CN" sz="14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〇</a:t>
            </a:r>
            <a:r>
              <a:rPr lang="zh-CN" altLang="en-US" sz="14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三五年，在全面建成小康社会的基础上</a:t>
            </a:r>
            <a:r>
              <a:rPr lang="zh-CN" altLang="en-US" sz="14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，</a:t>
            </a:r>
            <a:endParaRPr lang="en-US" altLang="zh-CN" sz="1400" b="1" kern="0" dirty="0" smtClean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  <a:p>
            <a:pPr lvl="0" defTabSz="914400">
              <a:defRPr/>
            </a:pPr>
            <a:r>
              <a:rPr lang="zh-CN" altLang="en-US" sz="14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再奋斗</a:t>
            </a:r>
            <a:r>
              <a:rPr lang="zh-CN" altLang="en-US" sz="14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十五年，基本实现社会主义现代化。</a:t>
            </a:r>
            <a:endParaRPr lang="en-US" altLang="zh-CN" sz="1400" b="1" kern="0" dirty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51720" y="699542"/>
            <a:ext cx="5604727" cy="45719"/>
          </a:xfrm>
          <a:prstGeom prst="rect">
            <a:avLst/>
          </a:prstGeom>
          <a:gradFill>
            <a:gsLst>
              <a:gs pos="0">
                <a:srgbClr val="8A0012"/>
              </a:gs>
              <a:gs pos="50000">
                <a:srgbClr val="E01425"/>
              </a:gs>
              <a:gs pos="100000">
                <a:srgbClr val="DF634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zh-CN" altLang="en-US"/>
          </a:p>
        </p:txBody>
      </p:sp>
      <p:sp>
        <p:nvSpPr>
          <p:cNvPr id="7" name="TextBox 15"/>
          <p:cNvSpPr txBox="1"/>
          <p:nvPr/>
        </p:nvSpPr>
        <p:spPr>
          <a:xfrm>
            <a:off x="2051720" y="51470"/>
            <a:ext cx="6408712" cy="577081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lnSpc>
                <a:spcPct val="200000"/>
              </a:lnSpc>
              <a:defRPr/>
            </a:pPr>
            <a:r>
              <a:rPr lang="zh-CN" altLang="en-US" sz="18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两个阶段新目标</a:t>
            </a:r>
            <a:endParaRPr lang="en-US" altLang="zh-CN" sz="1800" b="1" kern="0" dirty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</p:txBody>
      </p:sp>
      <p:grpSp>
        <p:nvGrpSpPr>
          <p:cNvPr id="18" name="组合 63"/>
          <p:cNvGrpSpPr/>
          <p:nvPr/>
        </p:nvGrpSpPr>
        <p:grpSpPr>
          <a:xfrm>
            <a:off x="1894969" y="1059582"/>
            <a:ext cx="228759" cy="278699"/>
            <a:chOff x="1534929" y="1341682"/>
            <a:chExt cx="1007218" cy="1227102"/>
          </a:xfrm>
          <a:solidFill>
            <a:srgbClr val="04A7FA">
              <a:lumMod val="75000"/>
            </a:srgbClr>
          </a:solidFill>
        </p:grpSpPr>
        <p:sp>
          <p:nvSpPr>
            <p:cNvPr id="19" name="等腰三角形 80"/>
            <p:cNvSpPr/>
            <p:nvPr/>
          </p:nvSpPr>
          <p:spPr>
            <a:xfrm flipV="1">
              <a:off x="1534929" y="1341682"/>
              <a:ext cx="1007218" cy="1227102"/>
            </a:xfrm>
            <a:custGeom>
              <a:avLst/>
              <a:gdLst/>
              <a:ahLst/>
              <a:cxnLst/>
              <a:rect l="l" t="t" r="r" b="b"/>
              <a:pathLst>
                <a:path w="712054" h="867502">
                  <a:moveTo>
                    <a:pt x="356027" y="867502"/>
                  </a:moveTo>
                  <a:cubicBezTo>
                    <a:pt x="552655" y="867502"/>
                    <a:pt x="712054" y="708103"/>
                    <a:pt x="712054" y="511475"/>
                  </a:cubicBezTo>
                  <a:cubicBezTo>
                    <a:pt x="712054" y="422128"/>
                    <a:pt x="679142" y="340468"/>
                    <a:pt x="623637" y="278950"/>
                  </a:cubicBezTo>
                  <a:lnTo>
                    <a:pt x="625915" y="278950"/>
                  </a:lnTo>
                  <a:lnTo>
                    <a:pt x="610443" y="262959"/>
                  </a:lnTo>
                  <a:cubicBezTo>
                    <a:pt x="609052" y="260998"/>
                    <a:pt x="607376" y="259316"/>
                    <a:pt x="605493" y="257843"/>
                  </a:cubicBezTo>
                  <a:lnTo>
                    <a:pt x="356027" y="0"/>
                  </a:lnTo>
                  <a:lnTo>
                    <a:pt x="106561" y="257843"/>
                  </a:lnTo>
                  <a:cubicBezTo>
                    <a:pt x="104678" y="259316"/>
                    <a:pt x="103002" y="260998"/>
                    <a:pt x="101611" y="262959"/>
                  </a:cubicBezTo>
                  <a:lnTo>
                    <a:pt x="86139" y="278950"/>
                  </a:lnTo>
                  <a:lnTo>
                    <a:pt x="88417" y="278950"/>
                  </a:lnTo>
                  <a:cubicBezTo>
                    <a:pt x="32912" y="340468"/>
                    <a:pt x="0" y="422128"/>
                    <a:pt x="0" y="511475"/>
                  </a:cubicBezTo>
                  <a:cubicBezTo>
                    <a:pt x="0" y="708103"/>
                    <a:pt x="159399" y="867502"/>
                    <a:pt x="356027" y="867502"/>
                  </a:cubicBezTo>
                  <a:close/>
                </a:path>
              </a:pathLst>
            </a:custGeom>
            <a:gradFill>
              <a:gsLst>
                <a:gs pos="0">
                  <a:srgbClr val="8A0012"/>
                </a:gs>
                <a:gs pos="50000">
                  <a:srgbClr val="E01425"/>
                </a:gs>
                <a:gs pos="100000">
                  <a:srgbClr val="DF6342"/>
                </a:gs>
              </a:gsLst>
              <a:lin ang="5400000" scaled="0"/>
            </a:gradFill>
            <a:ln w="254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等腰三角形 80"/>
            <p:cNvSpPr/>
            <p:nvPr/>
          </p:nvSpPr>
          <p:spPr>
            <a:xfrm flipV="1">
              <a:off x="1693438" y="1506328"/>
              <a:ext cx="690200" cy="840877"/>
            </a:xfrm>
            <a:custGeom>
              <a:avLst/>
              <a:gdLst/>
              <a:ahLst/>
              <a:cxnLst/>
              <a:rect l="l" t="t" r="r" b="b"/>
              <a:pathLst>
                <a:path w="712054" h="867502">
                  <a:moveTo>
                    <a:pt x="356027" y="867502"/>
                  </a:moveTo>
                  <a:cubicBezTo>
                    <a:pt x="552655" y="867502"/>
                    <a:pt x="712054" y="708103"/>
                    <a:pt x="712054" y="511475"/>
                  </a:cubicBezTo>
                  <a:cubicBezTo>
                    <a:pt x="712054" y="422128"/>
                    <a:pt x="679142" y="340468"/>
                    <a:pt x="623637" y="278950"/>
                  </a:cubicBezTo>
                  <a:lnTo>
                    <a:pt x="625915" y="278950"/>
                  </a:lnTo>
                  <a:lnTo>
                    <a:pt x="610443" y="262959"/>
                  </a:lnTo>
                  <a:cubicBezTo>
                    <a:pt x="609052" y="260998"/>
                    <a:pt x="607376" y="259316"/>
                    <a:pt x="605493" y="257843"/>
                  </a:cubicBezTo>
                  <a:lnTo>
                    <a:pt x="356027" y="0"/>
                  </a:lnTo>
                  <a:lnTo>
                    <a:pt x="106561" y="257843"/>
                  </a:lnTo>
                  <a:cubicBezTo>
                    <a:pt x="104678" y="259316"/>
                    <a:pt x="103002" y="260998"/>
                    <a:pt x="101611" y="262959"/>
                  </a:cubicBezTo>
                  <a:lnTo>
                    <a:pt x="86139" y="278950"/>
                  </a:lnTo>
                  <a:lnTo>
                    <a:pt x="88417" y="278950"/>
                  </a:lnTo>
                  <a:cubicBezTo>
                    <a:pt x="32912" y="340468"/>
                    <a:pt x="0" y="422128"/>
                    <a:pt x="0" y="511475"/>
                  </a:cubicBezTo>
                  <a:cubicBezTo>
                    <a:pt x="0" y="708103"/>
                    <a:pt x="159399" y="867502"/>
                    <a:pt x="356027" y="867502"/>
                  </a:cubicBezTo>
                  <a:close/>
                </a:path>
              </a:pathLst>
            </a:custGeom>
            <a:solidFill>
              <a:sysClr val="window" lastClr="FFFFFF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21" name="Picture 5" descr="10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57"/>
          <a:stretch>
            <a:fillRect/>
          </a:stretch>
        </p:blipFill>
        <p:spPr bwMode="auto">
          <a:xfrm>
            <a:off x="2051720" y="4192730"/>
            <a:ext cx="6696744" cy="82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23528" y="1630130"/>
            <a:ext cx="360040" cy="900246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lnSpc>
                <a:spcPct val="100000"/>
              </a:lnSpc>
              <a:defRPr/>
            </a:pPr>
            <a:r>
              <a:rPr lang="zh-CN" altLang="en-US" sz="18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新目标</a:t>
            </a:r>
            <a:endParaRPr lang="en-US" altLang="zh-CN" sz="1800" b="1" kern="0" dirty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44016" y="2787774"/>
            <a:ext cx="1115616" cy="45719"/>
          </a:xfrm>
          <a:prstGeom prst="rect">
            <a:avLst/>
          </a:prstGeom>
          <a:gradFill>
            <a:gsLst>
              <a:gs pos="0">
                <a:srgbClr val="8A0012"/>
              </a:gs>
              <a:gs pos="50000">
                <a:srgbClr val="E01425"/>
              </a:gs>
              <a:gs pos="100000">
                <a:srgbClr val="DF634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15"/>
          <p:cNvSpPr txBox="1"/>
          <p:nvPr/>
        </p:nvSpPr>
        <p:spPr>
          <a:xfrm>
            <a:off x="179512" y="2787774"/>
            <a:ext cx="720080" cy="623248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lnSpc>
                <a:spcPct val="100000"/>
              </a:lnSpc>
              <a:defRPr/>
            </a:pPr>
            <a:r>
              <a:rPr lang="en-US" altLang="zh-CN" sz="36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01</a:t>
            </a:r>
            <a:endParaRPr lang="en-US" altLang="zh-CN" sz="3600" b="1" kern="0" dirty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</p:txBody>
      </p:sp>
      <p:pic>
        <p:nvPicPr>
          <p:cNvPr id="2" name="图片 1" descr="2035年阶段性目标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139702"/>
            <a:ext cx="6696744" cy="233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4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051720" y="699542"/>
            <a:ext cx="5604727" cy="45719"/>
          </a:xfrm>
          <a:prstGeom prst="rect">
            <a:avLst/>
          </a:prstGeom>
          <a:gradFill>
            <a:gsLst>
              <a:gs pos="0">
                <a:srgbClr val="8A0012"/>
              </a:gs>
              <a:gs pos="50000">
                <a:srgbClr val="E01425"/>
              </a:gs>
              <a:gs pos="100000">
                <a:srgbClr val="DF634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zh-CN" altLang="en-US"/>
          </a:p>
        </p:txBody>
      </p:sp>
      <p:sp>
        <p:nvSpPr>
          <p:cNvPr id="7" name="TextBox 15"/>
          <p:cNvSpPr txBox="1"/>
          <p:nvPr/>
        </p:nvSpPr>
        <p:spPr>
          <a:xfrm>
            <a:off x="2051720" y="51470"/>
            <a:ext cx="6408712" cy="577081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lnSpc>
                <a:spcPct val="200000"/>
              </a:lnSpc>
              <a:defRPr/>
            </a:pPr>
            <a:r>
              <a:rPr lang="zh-CN" altLang="en-US" sz="18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两个阶段新目标</a:t>
            </a:r>
            <a:endParaRPr lang="en-US" altLang="zh-CN" sz="1800" b="1" kern="0" dirty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</p:txBody>
      </p:sp>
      <p:sp>
        <p:nvSpPr>
          <p:cNvPr id="14" name="TextBox 15"/>
          <p:cNvSpPr txBox="1"/>
          <p:nvPr/>
        </p:nvSpPr>
        <p:spPr>
          <a:xfrm>
            <a:off x="2123728" y="978597"/>
            <a:ext cx="6408712" cy="1038746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CN" altLang="en-US" sz="14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第二个阶段，从二</a:t>
            </a:r>
            <a:r>
              <a:rPr lang="en-US" altLang="zh-CN" sz="14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〇</a:t>
            </a:r>
            <a:r>
              <a:rPr lang="zh-CN" altLang="en-US" sz="14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三五年到本世纪中叶，在基本实现现代化的基础上</a:t>
            </a:r>
            <a:r>
              <a:rPr lang="zh-CN" altLang="en-US" sz="14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，</a:t>
            </a:r>
            <a:endParaRPr lang="en-US" altLang="zh-CN" sz="1400" b="1" kern="0" dirty="0" smtClean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  <a:p>
            <a:pPr lvl="0" defTabSz="914400">
              <a:defRPr/>
            </a:pPr>
            <a:r>
              <a:rPr lang="zh-CN" altLang="en-US" sz="14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再奋斗</a:t>
            </a:r>
            <a:r>
              <a:rPr lang="zh-CN" altLang="en-US" sz="14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十五年，把我国建成富强民主文明和谐美丽的社会主义现代化强</a:t>
            </a:r>
            <a:r>
              <a:rPr lang="zh-CN" altLang="en-US" sz="14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国，</a:t>
            </a:r>
            <a:endParaRPr lang="en-US" altLang="zh-CN" sz="1400" b="1" kern="0" dirty="0" smtClean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  <a:p>
            <a:pPr lvl="0" defTabSz="914400">
              <a:defRPr/>
            </a:pPr>
            <a:r>
              <a:rPr lang="zh-CN" altLang="en-US" sz="14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实现中华民族伟大复兴的中国梦。</a:t>
            </a:r>
            <a:endParaRPr lang="en-US" altLang="zh-CN" sz="1400" b="1" kern="0" dirty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</p:txBody>
      </p:sp>
      <p:grpSp>
        <p:nvGrpSpPr>
          <p:cNvPr id="15" name="组合 63"/>
          <p:cNvGrpSpPr/>
          <p:nvPr/>
        </p:nvGrpSpPr>
        <p:grpSpPr>
          <a:xfrm>
            <a:off x="1907704" y="1059582"/>
            <a:ext cx="228759" cy="278699"/>
            <a:chOff x="1534929" y="1341682"/>
            <a:chExt cx="1007218" cy="1227102"/>
          </a:xfrm>
          <a:solidFill>
            <a:srgbClr val="04A7FA">
              <a:lumMod val="75000"/>
            </a:srgbClr>
          </a:solidFill>
        </p:grpSpPr>
        <p:sp>
          <p:nvSpPr>
            <p:cNvPr id="16" name="等腰三角形 80"/>
            <p:cNvSpPr/>
            <p:nvPr/>
          </p:nvSpPr>
          <p:spPr>
            <a:xfrm flipV="1">
              <a:off x="1534929" y="1341682"/>
              <a:ext cx="1007218" cy="1227102"/>
            </a:xfrm>
            <a:custGeom>
              <a:avLst/>
              <a:gdLst/>
              <a:ahLst/>
              <a:cxnLst/>
              <a:rect l="l" t="t" r="r" b="b"/>
              <a:pathLst>
                <a:path w="712054" h="867502">
                  <a:moveTo>
                    <a:pt x="356027" y="867502"/>
                  </a:moveTo>
                  <a:cubicBezTo>
                    <a:pt x="552655" y="867502"/>
                    <a:pt x="712054" y="708103"/>
                    <a:pt x="712054" y="511475"/>
                  </a:cubicBezTo>
                  <a:cubicBezTo>
                    <a:pt x="712054" y="422128"/>
                    <a:pt x="679142" y="340468"/>
                    <a:pt x="623637" y="278950"/>
                  </a:cubicBezTo>
                  <a:lnTo>
                    <a:pt x="625915" y="278950"/>
                  </a:lnTo>
                  <a:lnTo>
                    <a:pt x="610443" y="262959"/>
                  </a:lnTo>
                  <a:cubicBezTo>
                    <a:pt x="609052" y="260998"/>
                    <a:pt x="607376" y="259316"/>
                    <a:pt x="605493" y="257843"/>
                  </a:cubicBezTo>
                  <a:lnTo>
                    <a:pt x="356027" y="0"/>
                  </a:lnTo>
                  <a:lnTo>
                    <a:pt x="106561" y="257843"/>
                  </a:lnTo>
                  <a:cubicBezTo>
                    <a:pt x="104678" y="259316"/>
                    <a:pt x="103002" y="260998"/>
                    <a:pt x="101611" y="262959"/>
                  </a:cubicBezTo>
                  <a:lnTo>
                    <a:pt x="86139" y="278950"/>
                  </a:lnTo>
                  <a:lnTo>
                    <a:pt x="88417" y="278950"/>
                  </a:lnTo>
                  <a:cubicBezTo>
                    <a:pt x="32912" y="340468"/>
                    <a:pt x="0" y="422128"/>
                    <a:pt x="0" y="511475"/>
                  </a:cubicBezTo>
                  <a:cubicBezTo>
                    <a:pt x="0" y="708103"/>
                    <a:pt x="159399" y="867502"/>
                    <a:pt x="356027" y="867502"/>
                  </a:cubicBezTo>
                  <a:close/>
                </a:path>
              </a:pathLst>
            </a:custGeom>
            <a:gradFill>
              <a:gsLst>
                <a:gs pos="0">
                  <a:srgbClr val="8A0012"/>
                </a:gs>
                <a:gs pos="50000">
                  <a:srgbClr val="E01425"/>
                </a:gs>
                <a:gs pos="100000">
                  <a:srgbClr val="DF6342"/>
                </a:gs>
              </a:gsLst>
              <a:lin ang="5400000" scaled="0"/>
            </a:gradFill>
            <a:ln w="254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等腰三角形 80"/>
            <p:cNvSpPr/>
            <p:nvPr/>
          </p:nvSpPr>
          <p:spPr>
            <a:xfrm flipV="1">
              <a:off x="1693438" y="1506328"/>
              <a:ext cx="690200" cy="840877"/>
            </a:xfrm>
            <a:custGeom>
              <a:avLst/>
              <a:gdLst/>
              <a:ahLst/>
              <a:cxnLst/>
              <a:rect l="l" t="t" r="r" b="b"/>
              <a:pathLst>
                <a:path w="712054" h="867502">
                  <a:moveTo>
                    <a:pt x="356027" y="867502"/>
                  </a:moveTo>
                  <a:cubicBezTo>
                    <a:pt x="552655" y="867502"/>
                    <a:pt x="712054" y="708103"/>
                    <a:pt x="712054" y="511475"/>
                  </a:cubicBezTo>
                  <a:cubicBezTo>
                    <a:pt x="712054" y="422128"/>
                    <a:pt x="679142" y="340468"/>
                    <a:pt x="623637" y="278950"/>
                  </a:cubicBezTo>
                  <a:lnTo>
                    <a:pt x="625915" y="278950"/>
                  </a:lnTo>
                  <a:lnTo>
                    <a:pt x="610443" y="262959"/>
                  </a:lnTo>
                  <a:cubicBezTo>
                    <a:pt x="609052" y="260998"/>
                    <a:pt x="607376" y="259316"/>
                    <a:pt x="605493" y="257843"/>
                  </a:cubicBezTo>
                  <a:lnTo>
                    <a:pt x="356027" y="0"/>
                  </a:lnTo>
                  <a:lnTo>
                    <a:pt x="106561" y="257843"/>
                  </a:lnTo>
                  <a:cubicBezTo>
                    <a:pt x="104678" y="259316"/>
                    <a:pt x="103002" y="260998"/>
                    <a:pt x="101611" y="262959"/>
                  </a:cubicBezTo>
                  <a:lnTo>
                    <a:pt x="86139" y="278950"/>
                  </a:lnTo>
                  <a:lnTo>
                    <a:pt x="88417" y="278950"/>
                  </a:lnTo>
                  <a:cubicBezTo>
                    <a:pt x="32912" y="340468"/>
                    <a:pt x="0" y="422128"/>
                    <a:pt x="0" y="511475"/>
                  </a:cubicBezTo>
                  <a:cubicBezTo>
                    <a:pt x="0" y="708103"/>
                    <a:pt x="159399" y="867502"/>
                    <a:pt x="356027" y="867502"/>
                  </a:cubicBezTo>
                  <a:close/>
                </a:path>
              </a:pathLst>
            </a:custGeom>
            <a:solidFill>
              <a:sysClr val="window" lastClr="FFFFFF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8"/>
          <a:stretch/>
        </p:blipFill>
        <p:spPr>
          <a:xfrm>
            <a:off x="1979712" y="2283718"/>
            <a:ext cx="6984776" cy="1797909"/>
          </a:xfrm>
          <a:prstGeom prst="rect">
            <a:avLst/>
          </a:prstGeom>
        </p:spPr>
      </p:pic>
      <p:pic>
        <p:nvPicPr>
          <p:cNvPr id="21" name="Picture 5" descr="10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57"/>
          <a:stretch>
            <a:fillRect/>
          </a:stretch>
        </p:blipFill>
        <p:spPr bwMode="auto">
          <a:xfrm>
            <a:off x="1979712" y="3939902"/>
            <a:ext cx="6984776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 descr="yu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1874520" cy="5143500"/>
          </a:xfrm>
          <a:prstGeom prst="rect">
            <a:avLst/>
          </a:prstGeom>
        </p:spPr>
      </p:pic>
      <p:sp>
        <p:nvSpPr>
          <p:cNvPr id="24" name="TextBox 15"/>
          <p:cNvSpPr txBox="1"/>
          <p:nvPr/>
        </p:nvSpPr>
        <p:spPr>
          <a:xfrm>
            <a:off x="323528" y="1630130"/>
            <a:ext cx="360040" cy="900246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lnSpc>
                <a:spcPct val="100000"/>
              </a:lnSpc>
              <a:defRPr/>
            </a:pPr>
            <a:r>
              <a:rPr lang="zh-CN" altLang="en-US" sz="18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新目标</a:t>
            </a:r>
            <a:endParaRPr lang="en-US" altLang="zh-CN" sz="1800" b="1" kern="0" dirty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44016" y="2787774"/>
            <a:ext cx="1115616" cy="45719"/>
          </a:xfrm>
          <a:prstGeom prst="rect">
            <a:avLst/>
          </a:prstGeom>
          <a:gradFill>
            <a:gsLst>
              <a:gs pos="0">
                <a:srgbClr val="8A0012"/>
              </a:gs>
              <a:gs pos="50000">
                <a:srgbClr val="E01425"/>
              </a:gs>
              <a:gs pos="100000">
                <a:srgbClr val="DF634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15"/>
          <p:cNvSpPr txBox="1"/>
          <p:nvPr/>
        </p:nvSpPr>
        <p:spPr>
          <a:xfrm>
            <a:off x="179512" y="2787774"/>
            <a:ext cx="720080" cy="623248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lnSpc>
                <a:spcPct val="100000"/>
              </a:lnSpc>
              <a:defRPr/>
            </a:pPr>
            <a:r>
              <a:rPr lang="zh-CN" altLang="zh-CN" sz="36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0</a:t>
            </a:r>
            <a:r>
              <a:rPr lang="en-US" altLang="zh-CN" sz="36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2</a:t>
            </a:r>
            <a:endParaRPr lang="en-US" altLang="zh-CN" sz="3600" b="1" kern="0" dirty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2790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9" b="19036"/>
          <a:stretch/>
        </p:blipFill>
        <p:spPr>
          <a:xfrm>
            <a:off x="683568" y="3258550"/>
            <a:ext cx="3600400" cy="1664046"/>
          </a:xfrm>
          <a:prstGeom prst="rect">
            <a:avLst/>
          </a:prstGeom>
        </p:spPr>
      </p:pic>
      <p:sp>
        <p:nvSpPr>
          <p:cNvPr id="55" name="TextBox 15"/>
          <p:cNvSpPr txBox="1"/>
          <p:nvPr/>
        </p:nvSpPr>
        <p:spPr>
          <a:xfrm>
            <a:off x="4427984" y="1059582"/>
            <a:ext cx="2880320" cy="346249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lnSpc>
                <a:spcPct val="100000"/>
              </a:lnSpc>
              <a:defRPr/>
            </a:pPr>
            <a:r>
              <a:rPr lang="zh-CN" altLang="en-US" sz="18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“党的十九大精神我知道”</a:t>
            </a:r>
            <a:endParaRPr lang="en-US" altLang="zh-CN" sz="1800" b="1" kern="0" dirty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</p:txBody>
      </p:sp>
      <p:pic>
        <p:nvPicPr>
          <p:cNvPr id="7" name="图片 6" descr="565d1314da2860e02c48d8da1f5e70de副本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0" t="26988"/>
          <a:stretch/>
        </p:blipFill>
        <p:spPr>
          <a:xfrm flipH="1">
            <a:off x="6156176" y="0"/>
            <a:ext cx="2774170" cy="2211710"/>
          </a:xfrm>
          <a:prstGeom prst="rect">
            <a:avLst/>
          </a:prstGeom>
        </p:spPr>
      </p:pic>
      <p:pic>
        <p:nvPicPr>
          <p:cNvPr id="2" name="图片 1" descr="555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88446"/>
            <a:ext cx="4355976" cy="755111"/>
          </a:xfrm>
          <a:prstGeom prst="rect">
            <a:avLst/>
          </a:prstGeom>
        </p:spPr>
      </p:pic>
      <p:pic>
        <p:nvPicPr>
          <p:cNvPr id="3" name="图片 2" descr="4句话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3718"/>
            <a:ext cx="4005643" cy="2528909"/>
          </a:xfrm>
          <a:prstGeom prst="rect">
            <a:avLst/>
          </a:prstGeom>
        </p:spPr>
      </p:pic>
      <p:pic>
        <p:nvPicPr>
          <p:cNvPr id="8" name="图片 7" descr="十九大习爷爷.jpe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r="6506"/>
          <a:stretch/>
        </p:blipFill>
        <p:spPr>
          <a:xfrm>
            <a:off x="683568" y="843558"/>
            <a:ext cx="3600400" cy="233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0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55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23478"/>
            <a:ext cx="1938957" cy="5143500"/>
          </a:xfrm>
          <a:prstGeom prst="rect">
            <a:avLst/>
          </a:prstGeom>
        </p:spPr>
      </p:pic>
      <p:pic>
        <p:nvPicPr>
          <p:cNvPr id="9" name="图片 8" descr="66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596602"/>
            <a:ext cx="2555776" cy="5801834"/>
          </a:xfrm>
          <a:prstGeom prst="rect">
            <a:avLst/>
          </a:prstGeom>
        </p:spPr>
      </p:pic>
      <p:sp>
        <p:nvSpPr>
          <p:cNvPr id="4" name="TextBox 15"/>
          <p:cNvSpPr txBox="1"/>
          <p:nvPr/>
        </p:nvSpPr>
        <p:spPr>
          <a:xfrm>
            <a:off x="2123728" y="411510"/>
            <a:ext cx="5688632" cy="505267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CN" altLang="en-US" sz="20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  <a:latin typeface="微软雅黑"/>
                <a:ea typeface="微软雅黑"/>
              </a:rPr>
              <a:t>黑头发、黄皮肤，传承下来，</a:t>
            </a:r>
            <a:r>
              <a:rPr lang="zh-CN" altLang="en-US" sz="20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  <a:latin typeface="微软雅黑"/>
                <a:ea typeface="微软雅黑"/>
              </a:rPr>
              <a:t>我们叫龙</a:t>
            </a:r>
            <a:r>
              <a:rPr lang="zh-CN" altLang="en-US" sz="20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  <a:latin typeface="微软雅黑"/>
                <a:ea typeface="微软雅黑"/>
              </a:rPr>
              <a:t>的传人。</a:t>
            </a:r>
            <a:endParaRPr lang="en-US" altLang="zh-CN" sz="2000" b="1" kern="0" dirty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  <a:latin typeface="微软雅黑"/>
              <a:ea typeface="微软雅黑"/>
            </a:endParaRPr>
          </a:p>
        </p:txBody>
      </p:sp>
      <p:pic>
        <p:nvPicPr>
          <p:cNvPr id="5" name="图片 4" descr="35ad76f35a6add2a05e00d3a4d4379be副本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7" r="25107" b="33223"/>
          <a:stretch/>
        </p:blipFill>
        <p:spPr>
          <a:xfrm>
            <a:off x="971600" y="1131590"/>
            <a:ext cx="5253534" cy="3057809"/>
          </a:xfrm>
          <a:prstGeom prst="rect">
            <a:avLst/>
          </a:prstGeom>
        </p:spPr>
      </p:pic>
      <p:sp>
        <p:nvSpPr>
          <p:cNvPr id="8" name="TextBox 10"/>
          <p:cNvSpPr txBox="1"/>
          <p:nvPr/>
        </p:nvSpPr>
        <p:spPr>
          <a:xfrm>
            <a:off x="1331640" y="4443958"/>
            <a:ext cx="5400600" cy="330870"/>
          </a:xfrm>
          <a:prstGeom prst="rect">
            <a:avLst/>
          </a:prstGeom>
          <a:noFill/>
        </p:spPr>
        <p:txBody>
          <a:bodyPr wrap="square" lIns="68591" tIns="34295" rIns="68591" bIns="34295" rtlCol="0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itchFamily="34" charset="-122"/>
                <a:ea typeface="微软雅黑" pitchFamily="34" charset="-122"/>
              </a:rPr>
              <a:t>2017</a:t>
            </a:r>
            <a:r>
              <a:rPr lang="zh-CN" alt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200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1200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itchFamily="34" charset="-122"/>
                <a:ea typeface="微软雅黑" pitchFamily="34" charset="-122"/>
              </a:rPr>
              <a:t>日，</a:t>
            </a:r>
            <a:r>
              <a:rPr lang="zh-CN" altLang="en-US" sz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itchFamily="34" charset="-122"/>
                <a:ea typeface="微软雅黑" pitchFamily="34" charset="-122"/>
              </a:rPr>
              <a:t>习近平爷爷在故宫接待美国总统和夫人开始中国访问之行。</a:t>
            </a:r>
            <a:endParaRPr lang="en-US" altLang="zh-CN" sz="1200" kern="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2" name="图片 1" descr="f01c6866c8e38a88964217b765dd546d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1"/>
          <a:stretch/>
        </p:blipFill>
        <p:spPr>
          <a:xfrm>
            <a:off x="6084168" y="2194554"/>
            <a:ext cx="3456384" cy="2948946"/>
          </a:xfrm>
          <a:prstGeom prst="rect">
            <a:avLst/>
          </a:prstGeom>
        </p:spPr>
      </p:pic>
      <p:pic>
        <p:nvPicPr>
          <p:cNvPr id="11" name="视频1副本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5696" y="1347614"/>
            <a:ext cx="4104456" cy="259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9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15"/>
          <p:cNvSpPr txBox="1"/>
          <p:nvPr/>
        </p:nvSpPr>
        <p:spPr>
          <a:xfrm>
            <a:off x="3347864" y="554509"/>
            <a:ext cx="5184576" cy="577081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lnSpc>
                <a:spcPct val="200000"/>
              </a:lnSpc>
              <a:defRPr/>
            </a:pPr>
            <a:r>
              <a:rPr lang="zh-CN" altLang="en-US" sz="18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“习爷爷的教导记心间“ </a:t>
            </a:r>
            <a:endParaRPr lang="en-US" altLang="zh-CN" sz="1800" b="1" kern="0" dirty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</p:txBody>
      </p:sp>
      <p:pic>
        <p:nvPicPr>
          <p:cNvPr id="7" name="图片 6" descr="565d1314da2860e02c48d8da1f5e70de副本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0" t="26988"/>
          <a:stretch/>
        </p:blipFill>
        <p:spPr>
          <a:xfrm flipH="1">
            <a:off x="6732240" y="0"/>
            <a:ext cx="2232248" cy="17796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30" y="1275606"/>
            <a:ext cx="1591528" cy="216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30" y="1275606"/>
            <a:ext cx="1591528" cy="216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430" y="1275606"/>
            <a:ext cx="1591444" cy="216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347" y="1275606"/>
            <a:ext cx="1591444" cy="2160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787774"/>
            <a:ext cx="1735460" cy="216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87774"/>
            <a:ext cx="1591528" cy="216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85" y="2787774"/>
            <a:ext cx="1591528" cy="216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170" y="2787774"/>
            <a:ext cx="1591360" cy="2160000"/>
          </a:xfrm>
          <a:prstGeom prst="rect">
            <a:avLst/>
          </a:prstGeom>
        </p:spPr>
      </p:pic>
      <p:pic>
        <p:nvPicPr>
          <p:cNvPr id="17" name="图片 16" descr="5555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88446"/>
            <a:ext cx="4355976" cy="75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15"/>
          <p:cNvSpPr txBox="1"/>
          <p:nvPr/>
        </p:nvSpPr>
        <p:spPr>
          <a:xfrm>
            <a:off x="4788024" y="555526"/>
            <a:ext cx="2016224" cy="346249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lnSpc>
                <a:spcPct val="100000"/>
              </a:lnSpc>
              <a:defRPr/>
            </a:pPr>
            <a:r>
              <a:rPr lang="zh-CN" altLang="en-US" sz="18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“好队员在行动”</a:t>
            </a:r>
            <a:endParaRPr lang="en-US" altLang="zh-CN" sz="1800" b="1" kern="0" dirty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31591"/>
            <a:ext cx="2308368" cy="153650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 descr="565d1314da2860e02c48d8da1f5e70de副本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0" t="26988"/>
          <a:stretch/>
        </p:blipFill>
        <p:spPr>
          <a:xfrm flipH="1">
            <a:off x="6551600" y="0"/>
            <a:ext cx="2412888" cy="1923678"/>
          </a:xfrm>
          <a:prstGeom prst="rect">
            <a:avLst/>
          </a:prstGeom>
        </p:spPr>
      </p:pic>
      <p:pic>
        <p:nvPicPr>
          <p:cNvPr id="18" name="图片 17" descr="555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88446"/>
            <a:ext cx="4355976" cy="75511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31590"/>
            <a:ext cx="2299139" cy="152997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20" y="1131590"/>
            <a:ext cx="2304256" cy="153756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147814"/>
            <a:ext cx="2177523" cy="145168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147814"/>
            <a:ext cx="1935576" cy="145168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147814"/>
            <a:ext cx="2177523" cy="145168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15"/>
          <p:cNvSpPr txBox="1"/>
          <p:nvPr/>
        </p:nvSpPr>
        <p:spPr>
          <a:xfrm>
            <a:off x="755576" y="2715766"/>
            <a:ext cx="1584176" cy="238527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>
              <a:lnSpc>
                <a:spcPct val="100000"/>
              </a:lnSpc>
              <a:defRPr/>
            </a:pPr>
            <a:r>
              <a:rPr lang="zh-CN" altLang="en-US" sz="1100" kern="0" dirty="0" smtClean="0">
                <a:solidFill>
                  <a:schemeClr val="tx1"/>
                </a:solidFill>
              </a:rPr>
              <a:t>动感中队</a:t>
            </a:r>
            <a:endParaRPr lang="en-US" altLang="zh-CN" sz="1100" kern="0" dirty="0">
              <a:solidFill>
                <a:schemeClr val="tx1"/>
              </a:solidFill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3059832" y="2715766"/>
            <a:ext cx="1940104" cy="238527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>
              <a:lnSpc>
                <a:spcPct val="100000"/>
              </a:lnSpc>
              <a:defRPr/>
            </a:pPr>
            <a:r>
              <a:rPr lang="zh-CN" altLang="en-US" sz="1100" kern="0" dirty="0" smtClean="0">
                <a:solidFill>
                  <a:schemeClr val="tx1"/>
                </a:solidFill>
              </a:rPr>
              <a:t>“创未来”创新创意创造</a:t>
            </a:r>
            <a:endParaRPr lang="en-US" altLang="zh-CN" sz="1100" kern="0" dirty="0">
              <a:solidFill>
                <a:schemeClr val="tx1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5655667" y="2715766"/>
            <a:ext cx="1584176" cy="238527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>
              <a:lnSpc>
                <a:spcPct val="100000"/>
              </a:lnSpc>
              <a:defRPr/>
            </a:pPr>
            <a:r>
              <a:rPr lang="zh-CN" altLang="en-US" sz="1100" kern="0" dirty="0" smtClean="0">
                <a:solidFill>
                  <a:schemeClr val="tx1"/>
                </a:solidFill>
              </a:rPr>
              <a:t>小小志愿者</a:t>
            </a:r>
            <a:endParaRPr lang="en-US" altLang="zh-CN" sz="1100" kern="0" dirty="0">
              <a:solidFill>
                <a:schemeClr val="tx1"/>
              </a:solidFill>
            </a:endParaRPr>
          </a:p>
        </p:txBody>
      </p:sp>
      <p:sp>
        <p:nvSpPr>
          <p:cNvPr id="27" name="TextBox 15"/>
          <p:cNvSpPr txBox="1"/>
          <p:nvPr/>
        </p:nvSpPr>
        <p:spPr>
          <a:xfrm>
            <a:off x="2339752" y="4659982"/>
            <a:ext cx="1584176" cy="238527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>
              <a:lnSpc>
                <a:spcPct val="100000"/>
              </a:lnSpc>
              <a:defRPr/>
            </a:pPr>
            <a:r>
              <a:rPr lang="zh-CN" altLang="en-US" sz="1100" kern="0" dirty="0" smtClean="0">
                <a:solidFill>
                  <a:schemeClr val="tx1"/>
                </a:solidFill>
              </a:rPr>
              <a:t>手拉手</a:t>
            </a:r>
            <a:endParaRPr lang="en-US" altLang="zh-CN" sz="1100" kern="0" dirty="0">
              <a:solidFill>
                <a:schemeClr val="tx1"/>
              </a:solidFill>
            </a:endParaRPr>
          </a:p>
        </p:txBody>
      </p:sp>
      <p:sp>
        <p:nvSpPr>
          <p:cNvPr id="28" name="TextBox 15"/>
          <p:cNvSpPr txBox="1"/>
          <p:nvPr/>
        </p:nvSpPr>
        <p:spPr>
          <a:xfrm>
            <a:off x="4716016" y="4659982"/>
            <a:ext cx="1584176" cy="238527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>
              <a:lnSpc>
                <a:spcPct val="100000"/>
              </a:lnSpc>
              <a:defRPr/>
            </a:pPr>
            <a:r>
              <a:rPr lang="zh-CN" altLang="en-US" sz="1100" kern="0" dirty="0" smtClean="0">
                <a:solidFill>
                  <a:schemeClr val="tx1"/>
                </a:solidFill>
              </a:rPr>
              <a:t>“红领巾奖章”争章</a:t>
            </a:r>
            <a:endParaRPr lang="en-US" altLang="zh-CN" sz="1100" kern="0" dirty="0">
              <a:solidFill>
                <a:schemeClr val="tx1"/>
              </a:solidFill>
            </a:endParaRPr>
          </a:p>
        </p:txBody>
      </p:sp>
      <p:sp>
        <p:nvSpPr>
          <p:cNvPr id="29" name="TextBox 15"/>
          <p:cNvSpPr txBox="1"/>
          <p:nvPr/>
        </p:nvSpPr>
        <p:spPr>
          <a:xfrm>
            <a:off x="6948264" y="4659982"/>
            <a:ext cx="1584176" cy="238527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>
              <a:lnSpc>
                <a:spcPct val="100000"/>
              </a:lnSpc>
              <a:defRPr/>
            </a:pPr>
            <a:r>
              <a:rPr lang="zh-CN" altLang="en-US" sz="1100" kern="0" dirty="0" smtClean="0">
                <a:solidFill>
                  <a:schemeClr val="tx1"/>
                </a:solidFill>
              </a:rPr>
              <a:t>少年军校</a:t>
            </a:r>
            <a:endParaRPr lang="en-US" altLang="zh-CN" sz="1100" kern="0" dirty="0">
              <a:solidFill>
                <a:schemeClr val="tx1"/>
              </a:solidFill>
            </a:endParaRPr>
          </a:p>
        </p:txBody>
      </p:sp>
      <p:pic>
        <p:nvPicPr>
          <p:cNvPr id="17" name="图片 16" descr="nanhai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2931790"/>
            <a:ext cx="1794068" cy="35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0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55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347614"/>
            <a:ext cx="1938957" cy="5143500"/>
          </a:xfrm>
          <a:prstGeom prst="rect">
            <a:avLst/>
          </a:prstGeom>
        </p:spPr>
      </p:pic>
      <p:pic>
        <p:nvPicPr>
          <p:cNvPr id="13" name="图片 12" descr="666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27534"/>
            <a:ext cx="2555776" cy="5801834"/>
          </a:xfrm>
          <a:prstGeom prst="rect">
            <a:avLst/>
          </a:prstGeom>
        </p:spPr>
      </p:pic>
      <p:sp>
        <p:nvSpPr>
          <p:cNvPr id="25" name="TextBox 15"/>
          <p:cNvSpPr txBox="1"/>
          <p:nvPr/>
        </p:nvSpPr>
        <p:spPr>
          <a:xfrm>
            <a:off x="3203848" y="987574"/>
            <a:ext cx="2808312" cy="284693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lnSpc>
                <a:spcPct val="100000"/>
              </a:lnSpc>
              <a:defRPr/>
            </a:pPr>
            <a:r>
              <a:rPr lang="zh-CN" altLang="en-US" sz="1400" kern="0" dirty="0" smtClean="0">
                <a:solidFill>
                  <a:srgbClr val="A10417"/>
                </a:solidFill>
              </a:rPr>
              <a:t>少先队员们，你们准备好了吗？</a:t>
            </a:r>
            <a:endParaRPr lang="en-US" altLang="zh-CN" sz="1400" kern="0" dirty="0">
              <a:solidFill>
                <a:srgbClr val="A10417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3478"/>
            <a:ext cx="8352928" cy="751764"/>
          </a:xfrm>
          <a:prstGeom prst="rect">
            <a:avLst/>
          </a:prstGeom>
        </p:spPr>
      </p:pic>
      <p:pic>
        <p:nvPicPr>
          <p:cNvPr id="5" name="习大大 中国梦副本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7704" y="1491630"/>
            <a:ext cx="5616624" cy="32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8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x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5164038"/>
          </a:xfrm>
          <a:prstGeom prst="rect">
            <a:avLst/>
          </a:prstGeom>
        </p:spPr>
      </p:pic>
      <p:pic>
        <p:nvPicPr>
          <p:cNvPr id="2" name="图片 1" descr="国旗-红领巾小朋友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171" y="1203598"/>
            <a:ext cx="4105875" cy="39604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7494"/>
            <a:ext cx="4248725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最后一页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15"/>
          <p:cNvSpPr txBox="1"/>
          <p:nvPr/>
        </p:nvSpPr>
        <p:spPr>
          <a:xfrm>
            <a:off x="-51680" y="4731990"/>
            <a:ext cx="2319424" cy="253916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>
              <a:lnSpc>
                <a:spcPct val="100000"/>
              </a:lnSpc>
              <a:defRPr/>
            </a:pPr>
            <a:r>
              <a:rPr lang="zh-CN" altLang="en-US" sz="1200" kern="0" dirty="0" smtClean="0">
                <a:solidFill>
                  <a:schemeClr val="tx2">
                    <a:lumMod val="50000"/>
                  </a:schemeClr>
                </a:solidFill>
              </a:rPr>
              <a:t>未来网童微工作室荣誉出品</a:t>
            </a:r>
            <a:endParaRPr lang="en-US" altLang="zh-CN" sz="1200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图片 3" descr="最后一页字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1510"/>
            <a:ext cx="5868144" cy="268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1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3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998428"/>
            <a:ext cx="3888432" cy="1021594"/>
          </a:xfrm>
          <a:prstGeom prst="rect">
            <a:avLst/>
          </a:prstGeom>
        </p:spPr>
      </p:pic>
      <p:pic>
        <p:nvPicPr>
          <p:cNvPr id="2" name="图片 1" descr="3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98428"/>
            <a:ext cx="4536504" cy="1021594"/>
          </a:xfrm>
          <a:prstGeom prst="rect">
            <a:avLst/>
          </a:prstGeom>
        </p:spPr>
      </p:pic>
      <p:sp>
        <p:nvSpPr>
          <p:cNvPr id="7" name="TextBox 15"/>
          <p:cNvSpPr txBox="1"/>
          <p:nvPr/>
        </p:nvSpPr>
        <p:spPr>
          <a:xfrm>
            <a:off x="5364088" y="4155926"/>
            <a:ext cx="3024336" cy="576064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CN" altLang="en-US" sz="1100" kern="0" dirty="0">
                <a:solidFill>
                  <a:schemeClr val="tx1"/>
                </a:solidFill>
              </a:rPr>
              <a:t>近代以来，海盗般的西方列强对中国肆意侵略践踏、瓜分领土、烧杀抢掠。</a:t>
            </a:r>
            <a:endParaRPr lang="en-US" altLang="zh-CN" sz="1100" kern="0" dirty="0">
              <a:solidFill>
                <a:schemeClr val="tx1"/>
              </a:solidFill>
            </a:endParaRPr>
          </a:p>
        </p:txBody>
      </p:sp>
      <p:sp>
        <p:nvSpPr>
          <p:cNvPr id="61" name="TextBox 15"/>
          <p:cNvSpPr txBox="1"/>
          <p:nvPr/>
        </p:nvSpPr>
        <p:spPr>
          <a:xfrm>
            <a:off x="683568" y="4155533"/>
            <a:ext cx="3744416" cy="562975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CN" altLang="en-US" sz="1100" kern="0" dirty="0">
                <a:solidFill>
                  <a:schemeClr val="tx1"/>
                </a:solidFill>
              </a:rPr>
              <a:t>唐朝是当时世界上最强盛的国家之一，丝绸之路连通欧亚，长安成了世界级大都市，各国来使络绎不绝。</a:t>
            </a:r>
            <a:endParaRPr lang="en-US" altLang="zh-CN" sz="1100" kern="0" dirty="0">
              <a:solidFill>
                <a:schemeClr val="tx1"/>
              </a:solidFill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395536" y="253073"/>
            <a:ext cx="4896544" cy="374461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CN" altLang="en-US" sz="14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中华</a:t>
            </a:r>
            <a:r>
              <a:rPr lang="zh-CN" altLang="en-US" sz="14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民族有五千</a:t>
            </a:r>
            <a:r>
              <a:rPr lang="zh-CN" altLang="en-US" sz="14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多年的</a:t>
            </a:r>
            <a:r>
              <a:rPr lang="zh-CN" altLang="en-US" sz="14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文明历史，创造了灿烂</a:t>
            </a:r>
            <a:r>
              <a:rPr lang="zh-CN" altLang="en-US" sz="14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的中华</a:t>
            </a:r>
            <a:r>
              <a:rPr lang="zh-CN" altLang="en-US" sz="14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文明。</a:t>
            </a:r>
            <a:endParaRPr lang="en-US" altLang="zh-CN" sz="1400" b="1" kern="0" dirty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</p:txBody>
      </p:sp>
      <p:sp>
        <p:nvSpPr>
          <p:cNvPr id="33" name="TextBox 15"/>
          <p:cNvSpPr txBox="1"/>
          <p:nvPr/>
        </p:nvSpPr>
        <p:spPr>
          <a:xfrm>
            <a:off x="5508104" y="253073"/>
            <a:ext cx="3312368" cy="374461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CN" altLang="en-US" sz="14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鸦片战争</a:t>
            </a:r>
            <a:r>
              <a:rPr lang="zh-CN" altLang="en-US" sz="14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后，中国人民经历了</a:t>
            </a:r>
            <a:r>
              <a:rPr lang="zh-CN" altLang="en-US" sz="14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深重苦难。</a:t>
            </a:r>
            <a:endParaRPr lang="en-US" altLang="zh-CN" sz="1400" b="1" kern="0" dirty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"/>
          <a:stretch/>
        </p:blipFill>
        <p:spPr>
          <a:xfrm>
            <a:off x="756332" y="2355726"/>
            <a:ext cx="2591531" cy="145085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8" r="4740"/>
          <a:stretch/>
        </p:blipFill>
        <p:spPr>
          <a:xfrm>
            <a:off x="5796137" y="2023548"/>
            <a:ext cx="2520280" cy="1772337"/>
          </a:xfrm>
          <a:prstGeom prst="rect">
            <a:avLst/>
          </a:prstGeom>
          <a:ln w="28575" cmpd="sng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182" y="915566"/>
            <a:ext cx="2172679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07" y="915566"/>
            <a:ext cx="2777733" cy="158417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739" y="915566"/>
            <a:ext cx="2777733" cy="124563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446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15"/>
          <p:cNvSpPr txBox="1"/>
          <p:nvPr/>
        </p:nvSpPr>
        <p:spPr>
          <a:xfrm>
            <a:off x="539552" y="211019"/>
            <a:ext cx="8136904" cy="946413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b="1" dirty="0" smtClean="0">
                <a:solidFill>
                  <a:srgbClr val="E03932"/>
                </a:solidFill>
              </a:rPr>
              <a:t>     </a:t>
            </a:r>
            <a:r>
              <a:rPr lang="zh-CN" altLang="en-US" sz="1200" b="1" dirty="0" smtClean="0">
                <a:solidFill>
                  <a:srgbClr val="E03932"/>
                </a:solidFill>
              </a:rPr>
              <a:t>旧中国，战火纷飞、民不聊生、山河破碎。</a:t>
            </a:r>
            <a:r>
              <a:rPr lang="en-US" altLang="zh-CN" sz="1200" b="1" dirty="0" smtClean="0">
                <a:solidFill>
                  <a:srgbClr val="E03932"/>
                </a:solidFill>
              </a:rPr>
              <a:t>1921</a:t>
            </a:r>
            <a:r>
              <a:rPr lang="zh-CN" altLang="zh-CN" sz="1200" b="1" dirty="0">
                <a:solidFill>
                  <a:srgbClr val="E03932"/>
                </a:solidFill>
              </a:rPr>
              <a:t>年</a:t>
            </a:r>
            <a:r>
              <a:rPr lang="zh-CN" altLang="zh-CN" sz="1200" b="1" dirty="0" smtClean="0">
                <a:solidFill>
                  <a:srgbClr val="E03932"/>
                </a:solidFill>
              </a:rPr>
              <a:t>，一批有</a:t>
            </a:r>
            <a:r>
              <a:rPr lang="zh-CN" altLang="en-US" sz="1200" b="1" dirty="0" smtClean="0">
                <a:solidFill>
                  <a:srgbClr val="E03932"/>
                </a:solidFill>
              </a:rPr>
              <a:t>志</a:t>
            </a:r>
            <a:r>
              <a:rPr lang="zh-CN" altLang="zh-CN" sz="1200" b="1" dirty="0" smtClean="0">
                <a:solidFill>
                  <a:srgbClr val="E03932"/>
                </a:solidFill>
              </a:rPr>
              <a:t>之士聚集在</a:t>
            </a:r>
            <a:r>
              <a:rPr lang="zh-CN" altLang="zh-CN" sz="1200" b="1" dirty="0">
                <a:solidFill>
                  <a:srgbClr val="E03932"/>
                </a:solidFill>
              </a:rPr>
              <a:t>上海，后转战浙江嘉兴南湖的</a:t>
            </a:r>
            <a:r>
              <a:rPr lang="zh-CN" altLang="zh-CN" sz="1200" b="1" dirty="0" smtClean="0">
                <a:solidFill>
                  <a:srgbClr val="E03932"/>
                </a:solidFill>
              </a:rPr>
              <a:t>游船召开第一次</a:t>
            </a:r>
            <a:r>
              <a:rPr lang="zh-CN" altLang="zh-CN" sz="1200" b="1" dirty="0">
                <a:solidFill>
                  <a:srgbClr val="E03932"/>
                </a:solidFill>
              </a:rPr>
              <a:t>全国代表大会，</a:t>
            </a:r>
            <a:r>
              <a:rPr lang="zh-CN" altLang="zh-CN" sz="1200" b="1" dirty="0" smtClean="0">
                <a:solidFill>
                  <a:srgbClr val="E03932"/>
                </a:solidFill>
              </a:rPr>
              <a:t>中国共产党</a:t>
            </a:r>
            <a:r>
              <a:rPr lang="zh-CN" altLang="en-US" sz="1200" b="1" dirty="0" smtClean="0">
                <a:solidFill>
                  <a:srgbClr val="E03932"/>
                </a:solidFill>
              </a:rPr>
              <a:t>成立。中国的面貌从此焕然一新</a:t>
            </a:r>
            <a:r>
              <a:rPr lang="zh-CN" altLang="zh-CN" sz="1200" b="1" dirty="0" smtClean="0">
                <a:solidFill>
                  <a:srgbClr val="E03932"/>
                </a:solidFill>
              </a:rPr>
              <a:t>。</a:t>
            </a:r>
            <a:r>
              <a:rPr lang="zh-CN" altLang="en-US" sz="1200" b="1" dirty="0" smtClean="0">
                <a:solidFill>
                  <a:srgbClr val="E03932"/>
                </a:solidFill>
              </a:rPr>
              <a:t>中国人民谋求</a:t>
            </a:r>
            <a:r>
              <a:rPr lang="zh-CN" altLang="zh-CN" sz="1200" b="1" dirty="0" smtClean="0">
                <a:solidFill>
                  <a:srgbClr val="E03932"/>
                </a:solidFill>
              </a:rPr>
              <a:t>民族独立</a:t>
            </a:r>
            <a:r>
              <a:rPr lang="zh-CN" altLang="en-US" sz="1200" b="1" dirty="0" smtClean="0">
                <a:solidFill>
                  <a:srgbClr val="E03932"/>
                </a:solidFill>
              </a:rPr>
              <a:t>、人</a:t>
            </a:r>
            <a:r>
              <a:rPr lang="zh-CN" altLang="zh-CN" sz="1200" b="1" dirty="0" smtClean="0">
                <a:solidFill>
                  <a:srgbClr val="E03932"/>
                </a:solidFill>
              </a:rPr>
              <a:t>民</a:t>
            </a:r>
            <a:r>
              <a:rPr lang="zh-CN" altLang="zh-CN" sz="1200" b="1" dirty="0">
                <a:solidFill>
                  <a:srgbClr val="E03932"/>
                </a:solidFill>
              </a:rPr>
              <a:t>解放</a:t>
            </a:r>
            <a:r>
              <a:rPr lang="zh-CN" altLang="zh-CN" sz="1200" b="1" dirty="0" smtClean="0">
                <a:solidFill>
                  <a:srgbClr val="E03932"/>
                </a:solidFill>
              </a:rPr>
              <a:t>、</a:t>
            </a:r>
            <a:r>
              <a:rPr lang="zh-CN" altLang="en-US" sz="1200" b="1" dirty="0" smtClean="0">
                <a:solidFill>
                  <a:srgbClr val="E03932"/>
                </a:solidFill>
              </a:rPr>
              <a:t>国家富强、人民幸福的斗争有了主心骨。</a:t>
            </a:r>
            <a:endParaRPr lang="zh-CN" altLang="zh-CN" sz="1200" dirty="0">
              <a:solidFill>
                <a:srgbClr val="E03932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7"/>
          <a:stretch/>
        </p:blipFill>
        <p:spPr>
          <a:xfrm>
            <a:off x="2123728" y="3363838"/>
            <a:ext cx="2290371" cy="138551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2" b="1312"/>
          <a:stretch/>
        </p:blipFill>
        <p:spPr>
          <a:xfrm>
            <a:off x="467544" y="2931790"/>
            <a:ext cx="1744425" cy="196603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59582"/>
            <a:ext cx="2520280" cy="138986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r="-291" b="11510"/>
          <a:stretch/>
        </p:blipFill>
        <p:spPr>
          <a:xfrm>
            <a:off x="5580112" y="2355726"/>
            <a:ext cx="2160241" cy="136031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Jey\Desktop\timg (5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1419622"/>
            <a:ext cx="2880320" cy="129225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9862"/>
            <a:ext cx="2448272" cy="127922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79662"/>
            <a:ext cx="1944216" cy="14128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图片 1" descr="10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355726"/>
            <a:ext cx="2109843" cy="390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5"/>
          <p:cNvSpPr txBox="1"/>
          <p:nvPr/>
        </p:nvSpPr>
        <p:spPr>
          <a:xfrm>
            <a:off x="0" y="4155926"/>
            <a:ext cx="9144000" cy="309059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>
              <a:defRPr/>
            </a:pPr>
            <a:r>
              <a:rPr lang="en-US" altLang="zh-CN" sz="1100" kern="0" dirty="0">
                <a:solidFill>
                  <a:srgbClr val="8A0012"/>
                </a:solidFill>
              </a:rPr>
              <a:t>1978</a:t>
            </a:r>
            <a:r>
              <a:rPr lang="zh-CN" altLang="en-US" sz="1100" kern="0" dirty="0">
                <a:solidFill>
                  <a:srgbClr val="8A0012"/>
                </a:solidFill>
              </a:rPr>
              <a:t>年，中国迎来了改革开放的春天，从此出现了翻天覆地的变化。</a:t>
            </a:r>
            <a:endParaRPr lang="en-US" altLang="zh-CN" sz="1100" kern="0" dirty="0">
              <a:solidFill>
                <a:srgbClr val="8A0012"/>
              </a:solidFill>
            </a:endParaRPr>
          </a:p>
        </p:txBody>
      </p:sp>
      <p:sp>
        <p:nvSpPr>
          <p:cNvPr id="61" name="TextBox 15"/>
          <p:cNvSpPr txBox="1"/>
          <p:nvPr/>
        </p:nvSpPr>
        <p:spPr>
          <a:xfrm>
            <a:off x="1" y="3795886"/>
            <a:ext cx="9144000" cy="309059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>
              <a:defRPr/>
            </a:pPr>
            <a:r>
              <a:rPr lang="en-US" altLang="zh-CN" sz="1100" kern="0" dirty="0" smtClean="0">
                <a:solidFill>
                  <a:srgbClr val="8A0012"/>
                </a:solidFill>
              </a:rPr>
              <a:t>1949</a:t>
            </a:r>
            <a:r>
              <a:rPr lang="zh-CN" altLang="en-US" sz="1100" kern="0" dirty="0">
                <a:solidFill>
                  <a:srgbClr val="8A0012"/>
                </a:solidFill>
              </a:rPr>
              <a:t>年</a:t>
            </a:r>
            <a:r>
              <a:rPr lang="en-US" altLang="zh-CN" sz="1100" kern="0" dirty="0">
                <a:solidFill>
                  <a:srgbClr val="8A0012"/>
                </a:solidFill>
              </a:rPr>
              <a:t>10</a:t>
            </a:r>
            <a:r>
              <a:rPr lang="zh-CN" altLang="en-US" sz="1100" kern="0" dirty="0">
                <a:solidFill>
                  <a:srgbClr val="8A0012"/>
                </a:solidFill>
              </a:rPr>
              <a:t>月</a:t>
            </a:r>
            <a:r>
              <a:rPr lang="en-US" altLang="zh-CN" sz="1100" kern="0" dirty="0">
                <a:solidFill>
                  <a:srgbClr val="8A0012"/>
                </a:solidFill>
              </a:rPr>
              <a:t>1</a:t>
            </a:r>
            <a:r>
              <a:rPr lang="zh-CN" altLang="en-US" sz="1100" kern="0" dirty="0">
                <a:solidFill>
                  <a:srgbClr val="8A0012"/>
                </a:solidFill>
              </a:rPr>
              <a:t>日，新中国成立了，天安门广场上响起了飞机的轰鸣声和人民激动的呐喊声。</a:t>
            </a:r>
            <a:endParaRPr lang="en-US" altLang="zh-CN" sz="1100" kern="0" dirty="0">
              <a:solidFill>
                <a:srgbClr val="8A0012"/>
              </a:solidFill>
            </a:endParaRPr>
          </a:p>
        </p:txBody>
      </p:sp>
      <p:sp>
        <p:nvSpPr>
          <p:cNvPr id="27" name="TextBox 15"/>
          <p:cNvSpPr txBox="1"/>
          <p:nvPr/>
        </p:nvSpPr>
        <p:spPr>
          <a:xfrm>
            <a:off x="899592" y="483518"/>
            <a:ext cx="7560840" cy="916661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lnSpc>
                <a:spcPct val="140000"/>
              </a:lnSpc>
              <a:defRPr/>
            </a:pPr>
            <a:r>
              <a:rPr lang="en-US" altLang="zh-CN" sz="13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       1949</a:t>
            </a:r>
            <a:r>
              <a:rPr lang="zh-CN" altLang="en-US" sz="13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年新中国成立，从此，祖国母亲有了一个伟大的名字</a:t>
            </a:r>
            <a:r>
              <a:rPr lang="en-US" altLang="zh-CN" sz="13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——</a:t>
            </a:r>
            <a:r>
              <a:rPr lang="zh-CN" altLang="en-US" sz="13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中华人民共和国。在党的领导下，</a:t>
            </a:r>
            <a:endParaRPr lang="en-US" altLang="zh-CN" sz="1300" b="1" kern="0" dirty="0" smtClean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  <a:p>
            <a:pPr lvl="0" defTabSz="914400">
              <a:lnSpc>
                <a:spcPct val="140000"/>
              </a:lnSpc>
              <a:defRPr/>
            </a:pPr>
            <a:r>
              <a:rPr lang="zh-CN" altLang="en-US" sz="13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近代以来久经磨难的中华民族实现了从站起来、富起来到强起来的历史性飞跃。</a:t>
            </a:r>
            <a:endParaRPr lang="en-US" altLang="zh-CN" sz="1300" b="1" kern="0" dirty="0" smtClean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  <a:p>
            <a:pPr defTabSz="914400">
              <a:lnSpc>
                <a:spcPct val="140000"/>
              </a:lnSpc>
              <a:defRPr/>
            </a:pPr>
            <a:r>
              <a:rPr lang="zh-CN" altLang="en-US" sz="1400" kern="0" dirty="0" smtClean="0"/>
              <a:t>      </a:t>
            </a:r>
            <a:r>
              <a:rPr lang="zh-CN" altLang="en-US" sz="13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今天，我们比历史上任何时期都更接近、更有信心和能力实现中华民族伟大复兴的目标。</a:t>
            </a:r>
            <a:endParaRPr lang="en-US" altLang="zh-CN" sz="1300" b="1" kern="0" dirty="0" smtClean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09292"/>
            <a:ext cx="1864755" cy="139596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图片 32" descr="2-5-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" r="10085" b="12402"/>
          <a:stretch/>
        </p:blipFill>
        <p:spPr>
          <a:xfrm>
            <a:off x="2411760" y="1923678"/>
            <a:ext cx="2048166" cy="138934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图片 33" descr="2-4-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17"/>
          <a:stretch/>
        </p:blipFill>
        <p:spPr>
          <a:xfrm>
            <a:off x="323527" y="1923678"/>
            <a:ext cx="1905943" cy="137445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890554"/>
            <a:ext cx="2031850" cy="140127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224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537" y="555526"/>
            <a:ext cx="4429583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 descr="十八大总书记见记者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03598"/>
            <a:ext cx="2360922" cy="25055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内容占位符 2"/>
          <p:cNvSpPr txBox="1">
            <a:spLocks/>
          </p:cNvSpPr>
          <p:nvPr/>
        </p:nvSpPr>
        <p:spPr>
          <a:xfrm>
            <a:off x="0" y="3795886"/>
            <a:ext cx="9144000" cy="105851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en-US" sz="1600" b="1" dirty="0" smtClean="0">
                <a:solidFill>
                  <a:srgbClr val="DF3F34"/>
                </a:solidFill>
                <a:ea typeface="微软雅黑"/>
              </a:rPr>
              <a:t>五年前，在党的十八大，习爷爷当选为中共中央总书记。</a:t>
            </a:r>
            <a:endParaRPr lang="en-US" altLang="zh-CN" sz="1600" b="1" dirty="0" smtClean="0">
              <a:solidFill>
                <a:srgbClr val="DF3F34"/>
              </a:solidFill>
              <a:ea typeface="微软雅黑"/>
            </a:endParaRPr>
          </a:p>
          <a:p>
            <a:pPr marL="0" indent="0" algn="ctr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en-US" sz="1600" b="1" dirty="0" smtClean="0">
                <a:solidFill>
                  <a:srgbClr val="DF3F34"/>
                </a:solidFill>
                <a:ea typeface="微软雅黑"/>
              </a:rPr>
              <a:t>习爷爷说，“定当不负重托，不辱使命。”“努力向历史、向人民交一份合格的答卷。”</a:t>
            </a:r>
            <a:endParaRPr lang="zh-CN" altLang="en-US" sz="1600" b="1" dirty="0">
              <a:solidFill>
                <a:srgbClr val="DF3F34"/>
              </a:solidFill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99335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女孩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275"/>
            <a:ext cx="1152128" cy="2390111"/>
          </a:xfrm>
          <a:prstGeom prst="rect">
            <a:avLst/>
          </a:prstGeom>
        </p:spPr>
      </p:pic>
      <p:pic>
        <p:nvPicPr>
          <p:cNvPr id="5" name="图片 4" descr="77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488" y="1131590"/>
            <a:ext cx="9744024" cy="4104456"/>
          </a:xfrm>
          <a:prstGeom prst="rect">
            <a:avLst/>
          </a:prstGeom>
        </p:spPr>
      </p:pic>
      <p:sp>
        <p:nvSpPr>
          <p:cNvPr id="28" name="TextBox 14"/>
          <p:cNvSpPr txBox="1"/>
          <p:nvPr/>
        </p:nvSpPr>
        <p:spPr>
          <a:xfrm>
            <a:off x="0" y="1491630"/>
            <a:ext cx="9144000" cy="6258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"/>
                <a:ea typeface="微软雅黑"/>
              </a:rPr>
              <a:t>习爷爷在大会开幕式上做了</a:t>
            </a:r>
            <a:r>
              <a:rPr lang="en-US" altLang="zh-CN" sz="1200" dirty="0">
                <a:solidFill>
                  <a:schemeClr val="bg1"/>
                </a:solidFill>
                <a:latin typeface="微软雅黑"/>
                <a:ea typeface="微软雅黑"/>
              </a:rPr>
              <a:t>《</a:t>
            </a:r>
            <a:r>
              <a:rPr lang="zh-CN" altLang="en-US" sz="1200" dirty="0">
                <a:solidFill>
                  <a:schemeClr val="bg1"/>
                </a:solidFill>
                <a:latin typeface="微软雅黑"/>
                <a:ea typeface="微软雅黑"/>
              </a:rPr>
              <a:t>决胜全面建成小康社会 夺取新时代中国特色社会主义伟大胜利</a:t>
            </a:r>
            <a:r>
              <a:rPr lang="en-US" altLang="zh-CN" sz="1200" dirty="0">
                <a:solidFill>
                  <a:schemeClr val="bg1"/>
                </a:solidFill>
                <a:latin typeface="微软雅黑"/>
                <a:ea typeface="微软雅黑"/>
              </a:rPr>
              <a:t>》</a:t>
            </a:r>
            <a:r>
              <a:rPr lang="zh-CN" altLang="en-US" sz="1200" dirty="0">
                <a:solidFill>
                  <a:schemeClr val="bg1"/>
                </a:solidFill>
                <a:latin typeface="微软雅黑"/>
                <a:ea typeface="微软雅黑"/>
              </a:rPr>
              <a:t>的报告。</a:t>
            </a:r>
          </a:p>
          <a:p>
            <a:pPr algn="ctr">
              <a:lnSpc>
                <a:spcPct val="150000"/>
              </a:lnSpc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latin typeface="微软雅黑"/>
                <a:ea typeface="微软雅黑"/>
              </a:rPr>
              <a:t>在</a:t>
            </a:r>
            <a:r>
              <a:rPr lang="zh-CN" altLang="en-US" sz="1600" b="1" dirty="0">
                <a:solidFill>
                  <a:schemeClr val="bg1"/>
                </a:solidFill>
                <a:latin typeface="微软雅黑"/>
                <a:ea typeface="微软雅黑"/>
              </a:rPr>
              <a:t>十九大上，习爷爷再次当选为中共中央总书记。</a:t>
            </a:r>
            <a:endParaRPr lang="en-US" altLang="zh-CN" sz="1600" b="1" kern="0" dirty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15"/>
          <p:cNvSpPr txBox="1"/>
          <p:nvPr/>
        </p:nvSpPr>
        <p:spPr>
          <a:xfrm>
            <a:off x="755576" y="843558"/>
            <a:ext cx="7344816" cy="315471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lnSpc>
                <a:spcPct val="100000"/>
              </a:lnSpc>
              <a:defRPr/>
            </a:pPr>
            <a:r>
              <a:rPr lang="en-US" altLang="zh-CN" sz="16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2017</a:t>
            </a:r>
            <a:r>
              <a:rPr lang="zh-CN" altLang="en-US" sz="16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年</a:t>
            </a:r>
            <a:r>
              <a:rPr lang="en-US" altLang="zh-CN" sz="16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10</a:t>
            </a:r>
            <a:r>
              <a:rPr lang="zh-CN" altLang="en-US" sz="16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月</a:t>
            </a:r>
            <a:r>
              <a:rPr lang="en-US" altLang="zh-CN" sz="16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18</a:t>
            </a:r>
            <a:r>
              <a:rPr lang="zh-CN" altLang="en-US" sz="16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日，我们迎来了党的十九大，我们的故事，从这里开始</a:t>
            </a:r>
            <a:r>
              <a:rPr lang="en-US" altLang="zh-CN" sz="16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……</a:t>
            </a:r>
            <a:endParaRPr lang="en-US" altLang="zh-CN" sz="1600" b="1" kern="0" dirty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</p:txBody>
      </p:sp>
      <p:sp>
        <p:nvSpPr>
          <p:cNvPr id="32" name="TextBox 15"/>
          <p:cNvSpPr txBox="1"/>
          <p:nvPr/>
        </p:nvSpPr>
        <p:spPr>
          <a:xfrm>
            <a:off x="395536" y="4371950"/>
            <a:ext cx="8424936" cy="352661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CN" altLang="en-US" sz="13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不忘初心，方得始终。习爷爷将继续带领着全党和全国人民万众一心，为实现中华民族伟大复兴的中国梦不懈奋斗。</a:t>
            </a:r>
            <a:endParaRPr lang="en-US" altLang="zh-CN" sz="1300" b="1" kern="0" dirty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3"/>
          <a:stretch/>
        </p:blipFill>
        <p:spPr>
          <a:xfrm>
            <a:off x="1547664" y="2320940"/>
            <a:ext cx="2358206" cy="190699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 descr="十九大开幕现场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320940"/>
            <a:ext cx="3505641" cy="190569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 descr="000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23478"/>
            <a:ext cx="3744416" cy="64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9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90195"/>
            <a:ext cx="5330185" cy="3901835"/>
          </a:xfrm>
          <a:prstGeom prst="rect">
            <a:avLst/>
          </a:prstGeom>
        </p:spPr>
      </p:pic>
      <p:sp>
        <p:nvSpPr>
          <p:cNvPr id="29" name="TextBox 15"/>
          <p:cNvSpPr txBox="1"/>
          <p:nvPr/>
        </p:nvSpPr>
        <p:spPr>
          <a:xfrm>
            <a:off x="2555776" y="555526"/>
            <a:ext cx="4248472" cy="651973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>
              <a:lnSpc>
                <a:spcPct val="120000"/>
              </a:lnSpc>
              <a:defRPr/>
            </a:pPr>
            <a:r>
              <a:rPr lang="zh-CN" altLang="en-US" sz="16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“十八</a:t>
            </a:r>
            <a:r>
              <a:rPr lang="zh-CN" altLang="en-US" sz="16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大以来的五年</a:t>
            </a:r>
            <a:r>
              <a:rPr lang="zh-CN" altLang="en-US" sz="16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，</a:t>
            </a:r>
            <a:endParaRPr lang="en-US" altLang="zh-CN" sz="1600" b="1" kern="0" dirty="0" smtClean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  <a:p>
            <a:pPr lvl="0" algn="ctr" defTabSz="914400">
              <a:lnSpc>
                <a:spcPct val="120000"/>
              </a:lnSpc>
              <a:defRPr/>
            </a:pPr>
            <a:r>
              <a:rPr lang="zh-CN" altLang="en-US" sz="16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   是党和国家发展进</a:t>
            </a:r>
            <a:r>
              <a:rPr lang="zh-CN" altLang="en-US" sz="16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程中极不平凡的</a:t>
            </a:r>
            <a:r>
              <a:rPr lang="zh-CN" altLang="en-US" sz="1600" b="1" kern="0" dirty="0" smtClean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</a:rPr>
              <a:t>五年“。</a:t>
            </a:r>
            <a:endParaRPr lang="en-US" altLang="zh-CN" sz="1600" b="1" kern="0" dirty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</p:txBody>
      </p:sp>
      <p:pic>
        <p:nvPicPr>
          <p:cNvPr id="4" name="图片 3" descr="00000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04165"/>
            <a:ext cx="4320480" cy="73939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932040" y="1635646"/>
            <a:ext cx="7104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 dirty="0" smtClean="0">
                <a:solidFill>
                  <a:schemeClr val="bg1"/>
                </a:solidFill>
                <a:latin typeface="Microsoft YaHei"/>
                <a:ea typeface="微软雅黑"/>
                <a:cs typeface="Microsoft YaHei"/>
              </a:rPr>
              <a:t>经济建设</a:t>
            </a:r>
            <a:endParaRPr kumimoji="1" lang="en-US" altLang="ja-JP" sz="1000" dirty="0" smtClean="0">
              <a:solidFill>
                <a:schemeClr val="bg1"/>
              </a:solidFill>
              <a:latin typeface="Microsoft YaHei"/>
              <a:ea typeface="微软雅黑"/>
              <a:cs typeface="Microsoft YaHei"/>
            </a:endParaRPr>
          </a:p>
          <a:p>
            <a:pPr algn="ctr"/>
            <a:r>
              <a:rPr kumimoji="1" lang="ja-JP" altLang="en-US" sz="1000" dirty="0" smtClean="0">
                <a:solidFill>
                  <a:schemeClr val="bg1"/>
                </a:solidFill>
                <a:latin typeface="Microsoft YaHei"/>
                <a:ea typeface="微软雅黑"/>
                <a:cs typeface="Microsoft YaHei"/>
              </a:rPr>
              <a:t>取得</a:t>
            </a:r>
            <a:endParaRPr kumimoji="1" lang="en-US" altLang="ja-JP" sz="1000" dirty="0" smtClean="0">
              <a:solidFill>
                <a:schemeClr val="bg1"/>
              </a:solidFill>
              <a:latin typeface="Microsoft YaHei"/>
              <a:ea typeface="微软雅黑"/>
              <a:cs typeface="Microsoft YaHei"/>
            </a:endParaRPr>
          </a:p>
          <a:p>
            <a:pPr algn="ctr"/>
            <a:r>
              <a:rPr kumimoji="1" lang="ja-JP" altLang="en-US" sz="1000" dirty="0" smtClean="0">
                <a:solidFill>
                  <a:schemeClr val="bg1"/>
                </a:solidFill>
                <a:latin typeface="Microsoft YaHei"/>
                <a:ea typeface="微软雅黑"/>
                <a:cs typeface="Microsoft YaHei"/>
              </a:rPr>
              <a:t>重大成就</a:t>
            </a:r>
            <a:endParaRPr kumimoji="1" lang="zh-CN" altLang="en-US" sz="1000" dirty="0">
              <a:solidFill>
                <a:schemeClr val="bg1"/>
              </a:solidFill>
              <a:latin typeface="Microsoft YaHei"/>
              <a:ea typeface="微软雅黑"/>
              <a:cs typeface="Microsoft YaHei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336759" y="2787774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00" dirty="0" smtClean="0">
                <a:solidFill>
                  <a:schemeClr val="bg1"/>
                </a:solidFill>
                <a:latin typeface="Microsoft YaHei"/>
                <a:ea typeface="微软雅黑"/>
                <a:cs typeface="Microsoft YaHei"/>
              </a:rPr>
              <a:t>全面深化改革</a:t>
            </a:r>
            <a:endParaRPr kumimoji="1" lang="en-US" altLang="zh-CN" sz="1000" dirty="0" smtClean="0">
              <a:solidFill>
                <a:schemeClr val="bg1"/>
              </a:solidFill>
              <a:latin typeface="Microsoft YaHei"/>
              <a:ea typeface="微软雅黑"/>
              <a:cs typeface="Microsoft YaHei"/>
            </a:endParaRPr>
          </a:p>
          <a:p>
            <a:pPr algn="ctr"/>
            <a:r>
              <a:rPr kumimoji="1" lang="ja-JP" altLang="en-US" sz="1000" dirty="0" smtClean="0">
                <a:solidFill>
                  <a:schemeClr val="bg1"/>
                </a:solidFill>
                <a:latin typeface="Microsoft YaHei"/>
                <a:ea typeface="微软雅黑"/>
                <a:cs typeface="Microsoft YaHei"/>
              </a:rPr>
              <a:t>取得</a:t>
            </a:r>
            <a:endParaRPr kumimoji="1" lang="en-US" altLang="ja-JP" sz="1000" dirty="0" smtClean="0">
              <a:solidFill>
                <a:schemeClr val="bg1"/>
              </a:solidFill>
              <a:latin typeface="Microsoft YaHei"/>
              <a:ea typeface="微软雅黑"/>
              <a:cs typeface="Microsoft YaHei"/>
            </a:endParaRPr>
          </a:p>
          <a:p>
            <a:pPr algn="ctr"/>
            <a:r>
              <a:rPr kumimoji="1" lang="ja-JP" altLang="en-US" sz="1000" dirty="0" smtClean="0">
                <a:solidFill>
                  <a:schemeClr val="bg1"/>
                </a:solidFill>
                <a:latin typeface="Microsoft YaHei"/>
                <a:ea typeface="微软雅黑"/>
                <a:cs typeface="Microsoft YaHei"/>
              </a:rPr>
              <a:t>重大</a:t>
            </a:r>
            <a:r>
              <a:rPr kumimoji="1" lang="zh-CN" altLang="en-US" sz="1000" dirty="0" smtClean="0">
                <a:solidFill>
                  <a:schemeClr val="bg1"/>
                </a:solidFill>
                <a:latin typeface="Microsoft YaHei"/>
                <a:ea typeface="微软雅黑"/>
                <a:cs typeface="Microsoft YaHei"/>
              </a:rPr>
              <a:t>突破</a:t>
            </a:r>
            <a:endParaRPr kumimoji="1" lang="zh-CN" altLang="en-US" sz="1000" dirty="0">
              <a:solidFill>
                <a:schemeClr val="bg1"/>
              </a:solidFill>
              <a:latin typeface="Microsoft YaHei"/>
              <a:ea typeface="微软雅黑"/>
              <a:cs typeface="Microsoft YaHei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411760" y="192367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00" dirty="0" smtClean="0">
                <a:solidFill>
                  <a:schemeClr val="bg1"/>
                </a:solidFill>
                <a:latin typeface="Microsoft YaHei"/>
                <a:ea typeface="微软雅黑"/>
                <a:cs typeface="Microsoft YaHei"/>
              </a:rPr>
              <a:t>人民生活</a:t>
            </a:r>
            <a:endParaRPr kumimoji="1" lang="en-US" altLang="zh-CN" sz="1000" dirty="0" smtClean="0">
              <a:solidFill>
                <a:schemeClr val="bg1"/>
              </a:solidFill>
              <a:latin typeface="Microsoft YaHei"/>
              <a:ea typeface="微软雅黑"/>
              <a:cs typeface="Microsoft YaHei"/>
            </a:endParaRPr>
          </a:p>
          <a:p>
            <a:pPr algn="ctr"/>
            <a:r>
              <a:rPr kumimoji="1" lang="zh-CN" altLang="en-US" sz="1000" dirty="0" smtClean="0">
                <a:solidFill>
                  <a:schemeClr val="bg1"/>
                </a:solidFill>
                <a:latin typeface="Microsoft YaHei"/>
                <a:ea typeface="微软雅黑"/>
                <a:cs typeface="Microsoft YaHei"/>
              </a:rPr>
              <a:t>不断改善</a:t>
            </a:r>
            <a:endParaRPr kumimoji="1" lang="zh-CN" altLang="en-US" sz="1000" dirty="0">
              <a:solidFill>
                <a:schemeClr val="bg1"/>
              </a:solidFill>
              <a:latin typeface="Microsoft YaHei"/>
              <a:ea typeface="微软雅黑"/>
              <a:cs typeface="Microsoft YaHei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491880" y="166758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00" dirty="0" smtClean="0">
                <a:solidFill>
                  <a:schemeClr val="bg1"/>
                </a:solidFill>
                <a:latin typeface="Microsoft YaHei"/>
                <a:ea typeface="微软雅黑"/>
                <a:cs typeface="Microsoft YaHei"/>
              </a:rPr>
              <a:t>生态文明建设</a:t>
            </a:r>
          </a:p>
          <a:p>
            <a:pPr algn="ctr"/>
            <a:r>
              <a:rPr kumimoji="1" lang="zh-CN" altLang="en-US" sz="1000" dirty="0" smtClean="0">
                <a:solidFill>
                  <a:schemeClr val="bg1"/>
                </a:solidFill>
                <a:latin typeface="Microsoft YaHei"/>
                <a:ea typeface="微软雅黑"/>
                <a:cs typeface="Microsoft YaHei"/>
              </a:rPr>
              <a:t>成效显著</a:t>
            </a:r>
            <a:endParaRPr kumimoji="1" lang="en-US" altLang="zh-CN" sz="1000" dirty="0" smtClean="0">
              <a:solidFill>
                <a:schemeClr val="bg1"/>
              </a:solidFill>
              <a:latin typeface="Microsoft YaHei"/>
              <a:ea typeface="微软雅黑"/>
              <a:cs typeface="Microsoft YaHei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746133" y="4083918"/>
            <a:ext cx="8258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00" dirty="0" smtClean="0">
                <a:solidFill>
                  <a:schemeClr val="bg1"/>
                </a:solidFill>
                <a:latin typeface="Microsoft YaHei"/>
                <a:ea typeface="微软雅黑"/>
                <a:cs typeface="Microsoft YaHei"/>
              </a:rPr>
              <a:t>全方位外交</a:t>
            </a:r>
            <a:endParaRPr kumimoji="1" lang="en-US" altLang="zh-CN" sz="1000" dirty="0" smtClean="0">
              <a:solidFill>
                <a:schemeClr val="bg1"/>
              </a:solidFill>
              <a:latin typeface="Microsoft YaHei"/>
              <a:ea typeface="微软雅黑"/>
              <a:cs typeface="Microsoft YaHei"/>
            </a:endParaRPr>
          </a:p>
          <a:p>
            <a:pPr algn="ctr"/>
            <a:r>
              <a:rPr kumimoji="1" lang="zh-CN" altLang="en-US" sz="1000" dirty="0" smtClean="0">
                <a:solidFill>
                  <a:schemeClr val="bg1"/>
                </a:solidFill>
                <a:latin typeface="Microsoft YaHei"/>
                <a:ea typeface="微软雅黑"/>
                <a:cs typeface="Microsoft YaHei"/>
              </a:rPr>
              <a:t>布局</a:t>
            </a:r>
            <a:endParaRPr kumimoji="1" lang="en-US" altLang="zh-CN" sz="1000" dirty="0" smtClean="0">
              <a:solidFill>
                <a:schemeClr val="bg1"/>
              </a:solidFill>
              <a:latin typeface="Microsoft YaHei"/>
              <a:ea typeface="微软雅黑"/>
              <a:cs typeface="Microsoft YaHei"/>
            </a:endParaRPr>
          </a:p>
          <a:p>
            <a:pPr algn="ctr"/>
            <a:r>
              <a:rPr kumimoji="1" lang="zh-CN" altLang="en-US" sz="1000" dirty="0" smtClean="0">
                <a:solidFill>
                  <a:schemeClr val="bg1"/>
                </a:solidFill>
                <a:latin typeface="Microsoft YaHei"/>
                <a:ea typeface="微软雅黑"/>
                <a:cs typeface="Microsoft YaHei"/>
              </a:rPr>
              <a:t>深入展开</a:t>
            </a:r>
            <a:endParaRPr kumimoji="1" lang="zh-CN" altLang="en-US" sz="1000" dirty="0">
              <a:solidFill>
                <a:schemeClr val="bg1"/>
              </a:solidFill>
              <a:latin typeface="Microsoft YaHei"/>
              <a:ea typeface="微软雅黑"/>
              <a:cs typeface="Microsoft YaHei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788024" y="293179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00" dirty="0" smtClean="0">
                <a:solidFill>
                  <a:schemeClr val="bg1"/>
                </a:solidFill>
                <a:latin typeface="Microsoft YaHei"/>
                <a:ea typeface="微软雅黑"/>
                <a:cs typeface="Microsoft YaHei"/>
              </a:rPr>
              <a:t>思想文化建设</a:t>
            </a:r>
            <a:endParaRPr kumimoji="1" lang="en-US" altLang="zh-CN" sz="1000" dirty="0" smtClean="0">
              <a:solidFill>
                <a:schemeClr val="bg1"/>
              </a:solidFill>
              <a:latin typeface="Microsoft YaHei"/>
              <a:ea typeface="微软雅黑"/>
              <a:cs typeface="Microsoft YaHei"/>
            </a:endParaRPr>
          </a:p>
          <a:p>
            <a:pPr algn="ctr"/>
            <a:r>
              <a:rPr kumimoji="1" lang="zh-CN" altLang="en-US" sz="1000" dirty="0" smtClean="0">
                <a:solidFill>
                  <a:schemeClr val="bg1"/>
                </a:solidFill>
                <a:latin typeface="Microsoft YaHei"/>
                <a:ea typeface="微软雅黑"/>
                <a:cs typeface="Microsoft YaHei"/>
              </a:rPr>
              <a:t>取得重大进展</a:t>
            </a:r>
            <a:endParaRPr kumimoji="1" lang="zh-CN" altLang="en-US" sz="1000" dirty="0">
              <a:solidFill>
                <a:schemeClr val="bg1"/>
              </a:solidFill>
              <a:latin typeface="Microsoft YaHei"/>
              <a:ea typeface="微软雅黑"/>
              <a:cs typeface="Microsoft YaHei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135707" y="3755816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00" dirty="0" smtClean="0">
                <a:solidFill>
                  <a:schemeClr val="bg1"/>
                </a:solidFill>
                <a:latin typeface="Microsoft YaHei"/>
                <a:ea typeface="微软雅黑"/>
                <a:cs typeface="Microsoft YaHei"/>
              </a:rPr>
              <a:t>强军兴军</a:t>
            </a:r>
            <a:endParaRPr kumimoji="1" lang="en-US" altLang="zh-CN" sz="1000" dirty="0" smtClean="0">
              <a:solidFill>
                <a:schemeClr val="bg1"/>
              </a:solidFill>
              <a:latin typeface="Microsoft YaHei"/>
              <a:ea typeface="微软雅黑"/>
              <a:cs typeface="Microsoft YaHei"/>
            </a:endParaRPr>
          </a:p>
          <a:p>
            <a:pPr algn="ctr"/>
            <a:r>
              <a:rPr kumimoji="1" lang="zh-CN" altLang="en-US" sz="1000" dirty="0" smtClean="0">
                <a:solidFill>
                  <a:schemeClr val="bg1"/>
                </a:solidFill>
                <a:latin typeface="Microsoft YaHei"/>
                <a:ea typeface="微软雅黑"/>
                <a:cs typeface="Microsoft YaHei"/>
              </a:rPr>
              <a:t>开创新局面</a:t>
            </a:r>
            <a:endParaRPr kumimoji="1" lang="zh-CN" altLang="en-US" sz="1000" dirty="0">
              <a:solidFill>
                <a:schemeClr val="bg1"/>
              </a:solidFill>
              <a:latin typeface="Microsoft YaHei"/>
              <a:ea typeface="微软雅黑"/>
              <a:cs typeface="Microsoft YaHei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2449989" y="3651870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00" dirty="0" smtClean="0">
                <a:solidFill>
                  <a:schemeClr val="bg1"/>
                </a:solidFill>
                <a:latin typeface="Microsoft YaHei"/>
                <a:ea typeface="微软雅黑"/>
                <a:cs typeface="Microsoft YaHei"/>
              </a:rPr>
              <a:t>港澳台工作</a:t>
            </a:r>
            <a:endParaRPr kumimoji="1" lang="en-US" altLang="zh-CN" sz="1000" dirty="0" smtClean="0">
              <a:solidFill>
                <a:schemeClr val="bg1"/>
              </a:solidFill>
              <a:latin typeface="Microsoft YaHei"/>
              <a:ea typeface="微软雅黑"/>
              <a:cs typeface="Microsoft YaHei"/>
            </a:endParaRPr>
          </a:p>
          <a:p>
            <a:pPr algn="ctr"/>
            <a:r>
              <a:rPr kumimoji="1" lang="zh-CN" altLang="en-US" sz="1000" dirty="0" smtClean="0">
                <a:solidFill>
                  <a:schemeClr val="bg1"/>
                </a:solidFill>
                <a:latin typeface="Microsoft YaHei"/>
                <a:ea typeface="微软雅黑"/>
                <a:cs typeface="Microsoft YaHei"/>
              </a:rPr>
              <a:t>取得新进展</a:t>
            </a:r>
            <a:endParaRPr kumimoji="1" lang="zh-CN" altLang="en-US" sz="1000" dirty="0">
              <a:solidFill>
                <a:schemeClr val="bg1"/>
              </a:solidFill>
              <a:latin typeface="Microsoft YaHei"/>
              <a:ea typeface="微软雅黑"/>
              <a:cs typeface="Microsoft YaHei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922149" y="2355726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00" dirty="0" smtClean="0">
                <a:solidFill>
                  <a:schemeClr val="bg1"/>
                </a:solidFill>
                <a:latin typeface="Microsoft YaHei"/>
                <a:ea typeface="微软雅黑"/>
                <a:cs typeface="Microsoft YaHei"/>
              </a:rPr>
              <a:t>全面从严治党</a:t>
            </a:r>
            <a:endParaRPr kumimoji="1" lang="en-US" altLang="zh-CN" sz="1000" dirty="0" smtClean="0">
              <a:solidFill>
                <a:schemeClr val="bg1"/>
              </a:solidFill>
              <a:latin typeface="Microsoft YaHei"/>
              <a:ea typeface="微软雅黑"/>
              <a:cs typeface="Microsoft YaHei"/>
            </a:endParaRPr>
          </a:p>
          <a:p>
            <a:pPr algn="ctr"/>
            <a:r>
              <a:rPr kumimoji="1" lang="zh-CN" altLang="en-US" sz="1000" dirty="0" smtClean="0">
                <a:solidFill>
                  <a:schemeClr val="bg1"/>
                </a:solidFill>
                <a:latin typeface="Microsoft YaHei"/>
                <a:ea typeface="微软雅黑"/>
                <a:cs typeface="Microsoft YaHei"/>
              </a:rPr>
              <a:t>成效卓著</a:t>
            </a:r>
            <a:endParaRPr kumimoji="1" lang="en-US" altLang="zh-CN" sz="1000" dirty="0" smtClean="0">
              <a:solidFill>
                <a:schemeClr val="bg1"/>
              </a:solidFill>
              <a:latin typeface="Microsoft YaHei"/>
              <a:ea typeface="微软雅黑"/>
              <a:cs typeface="Microsoft YaHei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860032" y="4115856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00" dirty="0" smtClean="0">
                <a:solidFill>
                  <a:schemeClr val="bg1"/>
                </a:solidFill>
                <a:latin typeface="Microsoft YaHei"/>
                <a:ea typeface="微软雅黑"/>
                <a:cs typeface="Microsoft YaHei"/>
              </a:rPr>
              <a:t>民主法治建设</a:t>
            </a:r>
            <a:endParaRPr kumimoji="1" lang="en-US" altLang="zh-CN" sz="1000" dirty="0" smtClean="0">
              <a:solidFill>
                <a:schemeClr val="bg1"/>
              </a:solidFill>
              <a:latin typeface="Microsoft YaHei"/>
              <a:ea typeface="微软雅黑"/>
              <a:cs typeface="Microsoft YaHei"/>
            </a:endParaRPr>
          </a:p>
          <a:p>
            <a:pPr algn="ctr"/>
            <a:r>
              <a:rPr kumimoji="1" lang="zh-CN" altLang="en-US" sz="1000" dirty="0" smtClean="0">
                <a:solidFill>
                  <a:schemeClr val="bg1"/>
                </a:solidFill>
                <a:latin typeface="Microsoft YaHei"/>
                <a:ea typeface="微软雅黑"/>
                <a:cs typeface="Microsoft YaHei"/>
              </a:rPr>
              <a:t>迈出重大步伐</a:t>
            </a:r>
            <a:endParaRPr kumimoji="1" lang="zh-CN" altLang="en-US" sz="1000" dirty="0">
              <a:solidFill>
                <a:schemeClr val="bg1"/>
              </a:solidFill>
              <a:latin typeface="Microsoft YaHei"/>
              <a:ea typeface="微软雅黑"/>
              <a:cs typeface="Microsoft YaHei"/>
            </a:endParaRPr>
          </a:p>
        </p:txBody>
      </p:sp>
      <p:pic>
        <p:nvPicPr>
          <p:cNvPr id="62" name="图片 61" descr="b8ac6f27aa0f15aeec0a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131590"/>
            <a:ext cx="1872208" cy="1198674"/>
          </a:xfrm>
          <a:prstGeom prst="rect">
            <a:avLst/>
          </a:prstGeom>
        </p:spPr>
      </p:pic>
      <p:pic>
        <p:nvPicPr>
          <p:cNvPr id="64" name="Picture 3" descr="C:\Users\Jey\Desktop\487a35acdb8e4e019653ffb2977b58cf_th.jpeg"/>
          <p:cNvPicPr>
            <a:picLocks noChangeAspect="1" noChangeArrowheads="1"/>
          </p:cNvPicPr>
          <p:nvPr/>
        </p:nvPicPr>
        <p:blipFill rotWithShape="1">
          <a:blip r:embed="rId5" cstate="print"/>
          <a:srcRect/>
          <a:stretch/>
        </p:blipFill>
        <p:spPr bwMode="auto">
          <a:xfrm>
            <a:off x="7236296" y="2543310"/>
            <a:ext cx="1793444" cy="1064992"/>
          </a:xfrm>
          <a:prstGeom prst="rect">
            <a:avLst/>
          </a:prstGeom>
          <a:noFill/>
        </p:spPr>
      </p:pic>
      <p:pic>
        <p:nvPicPr>
          <p:cNvPr id="65" name="图片 64" descr="从严治党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1203598"/>
            <a:ext cx="1793444" cy="1224136"/>
          </a:xfrm>
          <a:prstGeom prst="rect">
            <a:avLst/>
          </a:prstGeom>
        </p:spPr>
      </p:pic>
      <p:pic>
        <p:nvPicPr>
          <p:cNvPr id="66" name="图片 65" descr="rmrb2017092613p16_b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4" y="2432071"/>
            <a:ext cx="1872208" cy="1156088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9965"/>
            <a:ext cx="1872208" cy="124127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 cmpd="sng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32" y="3723878"/>
            <a:ext cx="1783208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 cmpd="sng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639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15"/>
          <p:cNvSpPr txBox="1"/>
          <p:nvPr/>
        </p:nvSpPr>
        <p:spPr>
          <a:xfrm>
            <a:off x="611560" y="1059582"/>
            <a:ext cx="4176464" cy="574003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4000" b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lnSpc>
                <a:spcPct val="140000"/>
              </a:lnSpc>
              <a:defRPr/>
            </a:pPr>
            <a:r>
              <a:rPr lang="zh-CN" altLang="en-US" sz="1200" b="1" kern="0" dirty="0" smtClean="0">
                <a:solidFill>
                  <a:srgbClr val="D6312D"/>
                </a:solidFill>
              </a:rPr>
              <a:t>        中国国内生产总值从五十四万亿元增长到八十万亿元，稳</a:t>
            </a:r>
            <a:r>
              <a:rPr lang="zh-CN" altLang="en-US" sz="1200" b="1" kern="0" dirty="0">
                <a:solidFill>
                  <a:srgbClr val="D6312D"/>
                </a:solidFill>
              </a:rPr>
              <a:t>居世界第二</a:t>
            </a:r>
            <a:r>
              <a:rPr lang="zh-CN" altLang="en-US" sz="1200" b="1" kern="0" dirty="0" smtClean="0">
                <a:solidFill>
                  <a:srgbClr val="D6312D"/>
                </a:solidFill>
              </a:rPr>
              <a:t>，对世界经济增长贡献率超过百分之三十。</a:t>
            </a:r>
            <a:endParaRPr lang="en-US" altLang="zh-CN" sz="1200" b="1" kern="0" dirty="0">
              <a:gradFill>
                <a:gsLst>
                  <a:gs pos="0">
                    <a:srgbClr val="8A0012"/>
                  </a:gs>
                  <a:gs pos="50000">
                    <a:srgbClr val="E01425"/>
                  </a:gs>
                  <a:gs pos="100000">
                    <a:srgbClr val="DF6342"/>
                  </a:gs>
                </a:gsLst>
                <a:lin ang="5400000" scaled="0"/>
              </a:gradFill>
            </a:endParaRPr>
          </a:p>
        </p:txBody>
      </p:sp>
      <p:grpSp>
        <p:nvGrpSpPr>
          <p:cNvPr id="2" name="组 1"/>
          <p:cNvGrpSpPr/>
          <p:nvPr/>
        </p:nvGrpSpPr>
        <p:grpSpPr>
          <a:xfrm>
            <a:off x="899592" y="1635646"/>
            <a:ext cx="3000333" cy="1440160"/>
            <a:chOff x="827584" y="1635646"/>
            <a:chExt cx="3000333" cy="1440160"/>
          </a:xfrm>
        </p:grpSpPr>
        <p:cxnSp>
          <p:nvCxnSpPr>
            <p:cNvPr id="8" name="肘形连接符 7"/>
            <p:cNvCxnSpPr/>
            <p:nvPr/>
          </p:nvCxnSpPr>
          <p:spPr>
            <a:xfrm rot="16200000" flipH="1">
              <a:off x="1645760" y="2185624"/>
              <a:ext cx="363979" cy="848202"/>
            </a:xfrm>
            <a:prstGeom prst="bentConnector2">
              <a:avLst/>
            </a:prstGeom>
            <a:ln>
              <a:solidFill>
                <a:srgbClr val="E0393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95"/>
            <p:cNvSpPr txBox="1"/>
            <p:nvPr/>
          </p:nvSpPr>
          <p:spPr>
            <a:xfrm>
              <a:off x="827584" y="1995686"/>
              <a:ext cx="1327931" cy="500117"/>
            </a:xfrm>
            <a:prstGeom prst="rect">
              <a:avLst/>
            </a:prstGeom>
            <a:noFill/>
          </p:spPr>
          <p:txBody>
            <a:bodyPr wrap="square" lIns="68558" tIns="34280" rIns="68558" bIns="34280" rtlCol="0">
              <a:spAutoFit/>
            </a:bodyPr>
            <a:lstStyle/>
            <a:p>
              <a:pPr algn="ctr">
                <a:defRPr/>
              </a:pPr>
              <a:r>
                <a:rPr lang="en-US" altLang="zh-CN" sz="2800" b="1" kern="0" dirty="0" smtClean="0">
                  <a:gradFill>
                    <a:gsLst>
                      <a:gs pos="0">
                        <a:srgbClr val="8A0012"/>
                      </a:gs>
                      <a:gs pos="50000">
                        <a:srgbClr val="E01425"/>
                      </a:gs>
                      <a:gs pos="100000">
                        <a:srgbClr val="DF6342"/>
                      </a:gs>
                    </a:gsLst>
                    <a:lin ang="5400000" scaled="0"/>
                  </a:gradFill>
                  <a:latin typeface="微软雅黑"/>
                  <a:ea typeface="微软雅黑"/>
                </a:rPr>
                <a:t>30%</a:t>
              </a:r>
              <a:endParaRPr lang="en-US" altLang="zh-CN" sz="2800" b="1" kern="0" dirty="0">
                <a:gradFill>
                  <a:gsLst>
                    <a:gs pos="0">
                      <a:srgbClr val="8A0012"/>
                    </a:gs>
                    <a:gs pos="50000">
                      <a:srgbClr val="E01425"/>
                    </a:gs>
                    <a:gs pos="100000">
                      <a:srgbClr val="DF6342"/>
                    </a:gs>
                  </a:gsLst>
                  <a:lin ang="5400000" scaled="0"/>
                </a:gradFill>
                <a:latin typeface="微软雅黑"/>
                <a:ea typeface="微软雅黑"/>
              </a:endParaRPr>
            </a:p>
          </p:txBody>
        </p:sp>
        <p:pic>
          <p:nvPicPr>
            <p:cNvPr id="4" name="图片 3" descr="饼图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07704" y="1635646"/>
              <a:ext cx="1920213" cy="1440160"/>
            </a:xfrm>
            <a:prstGeom prst="rect">
              <a:avLst/>
            </a:prstGeom>
          </p:spPr>
        </p:pic>
      </p:grpSp>
      <p:pic>
        <p:nvPicPr>
          <p:cNvPr id="41" name="图片 40" descr="00000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04165"/>
            <a:ext cx="4320480" cy="73939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" r="-532"/>
          <a:stretch/>
        </p:blipFill>
        <p:spPr>
          <a:xfrm>
            <a:off x="5580112" y="843558"/>
            <a:ext cx="2952328" cy="203024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文本框 47"/>
          <p:cNvSpPr txBox="1"/>
          <p:nvPr/>
        </p:nvSpPr>
        <p:spPr>
          <a:xfrm>
            <a:off x="6084168" y="2931790"/>
            <a:ext cx="2217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zh-CN" altLang="en-US" sz="1000" dirty="0" smtClean="0">
                <a:ea typeface="微软雅黑"/>
              </a:rPr>
              <a:t>粮食生产能力达到一万二千亿斤</a:t>
            </a:r>
            <a:endParaRPr kumimoji="1" lang="zh-CN" altLang="en-US" sz="1000" dirty="0">
              <a:ea typeface="微软雅黑"/>
            </a:endParaRPr>
          </a:p>
        </p:txBody>
      </p:sp>
      <p:grpSp>
        <p:nvGrpSpPr>
          <p:cNvPr id="9" name="组 8"/>
          <p:cNvGrpSpPr/>
          <p:nvPr/>
        </p:nvGrpSpPr>
        <p:grpSpPr>
          <a:xfrm>
            <a:off x="-1" y="3507854"/>
            <a:ext cx="9144000" cy="1575659"/>
            <a:chOff x="-1" y="3323919"/>
            <a:chExt cx="9144000" cy="1575659"/>
          </a:xfrm>
        </p:grpSpPr>
        <p:pic>
          <p:nvPicPr>
            <p:cNvPr id="5" name="图片 4" descr="333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38"/>
            <a:stretch/>
          </p:blipFill>
          <p:spPr>
            <a:xfrm>
              <a:off x="3131840" y="3467935"/>
              <a:ext cx="3024336" cy="1431643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3323919"/>
              <a:ext cx="3292557" cy="144049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3340530"/>
              <a:ext cx="3131839" cy="14249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265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c5aa03a17a6dbcd959fb408f1d583eac821"/>
  <p:tag name="ISPRING_PRESENTATION_TITLE" val="关爱儿童慈善活动爱心公益PPT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4225</TotalTime>
  <Words>614</Words>
  <Application>Microsoft Macintosh PowerPoint</Application>
  <PresentationFormat>全屏显示(16:9)</PresentationFormat>
  <Paragraphs>108</Paragraphs>
  <Slides>24</Slides>
  <Notes>10</Notes>
  <HiddenSlides>0</HiddenSlides>
  <MMClips>2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26" baseType="lpstr">
      <vt:lpstr>Office 主题​​</vt:lpstr>
      <vt:lpstr>3_Office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CHENYING0907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关爱儿童慈善活动爱心公益PPT</dc:title>
  <dc:creator>CHENYING0907</dc:creator>
  <cp:keywords>CHENYING0907</cp:keywords>
  <dc:description>CHENYING0907</dc:description>
  <cp:lastModifiedBy>apple li</cp:lastModifiedBy>
  <cp:revision>487</cp:revision>
  <dcterms:created xsi:type="dcterms:W3CDTF">2015-11-30T06:06:03Z</dcterms:created>
  <dcterms:modified xsi:type="dcterms:W3CDTF">2018-01-25T09:33:12Z</dcterms:modified>
</cp:coreProperties>
</file>